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90" r:id="rId5"/>
    <p:sldId id="289" r:id="rId6"/>
    <p:sldId id="259" r:id="rId7"/>
    <p:sldId id="265" r:id="rId8"/>
    <p:sldId id="266" r:id="rId9"/>
    <p:sldId id="299" r:id="rId10"/>
    <p:sldId id="300" r:id="rId11"/>
    <p:sldId id="267" r:id="rId12"/>
    <p:sldId id="261" r:id="rId13"/>
    <p:sldId id="262" r:id="rId14"/>
    <p:sldId id="263" r:id="rId15"/>
    <p:sldId id="264" r:id="rId16"/>
    <p:sldId id="271" r:id="rId17"/>
    <p:sldId id="272" r:id="rId18"/>
    <p:sldId id="273" r:id="rId19"/>
    <p:sldId id="260" r:id="rId20"/>
    <p:sldId id="268" r:id="rId21"/>
    <p:sldId id="269" r:id="rId22"/>
    <p:sldId id="270" r:id="rId23"/>
    <p:sldId id="275" r:id="rId24"/>
    <p:sldId id="301" r:id="rId25"/>
    <p:sldId id="302" r:id="rId26"/>
    <p:sldId id="303" r:id="rId27"/>
    <p:sldId id="304" r:id="rId28"/>
    <p:sldId id="305" r:id="rId29"/>
    <p:sldId id="306" r:id="rId30"/>
    <p:sldId id="276" r:id="rId31"/>
    <p:sldId id="277" r:id="rId32"/>
    <p:sldId id="278" r:id="rId33"/>
    <p:sldId id="280" r:id="rId34"/>
    <p:sldId id="281" r:id="rId35"/>
    <p:sldId id="282" r:id="rId36"/>
    <p:sldId id="307" r:id="rId37"/>
    <p:sldId id="284" r:id="rId38"/>
    <p:sldId id="291" r:id="rId39"/>
    <p:sldId id="308" r:id="rId40"/>
    <p:sldId id="285" r:id="rId41"/>
    <p:sldId id="292" r:id="rId42"/>
    <p:sldId id="296" r:id="rId43"/>
    <p:sldId id="297" r:id="rId44"/>
    <p:sldId id="298" r:id="rId45"/>
    <p:sldId id="28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9419" autoAdjust="0"/>
  </p:normalViewPr>
  <p:slideViewPr>
    <p:cSldViewPr snapToGrid="0">
      <p:cViewPr varScale="1">
        <p:scale>
          <a:sx n="88" d="100"/>
          <a:sy n="88" d="100"/>
        </p:scale>
        <p:origin x="126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7BAF-7F3F-4DF0-A994-ACB4978B579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D13A-754A-4CB5-92F3-969C67187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Focused</a:t>
            </a:r>
            <a:r>
              <a:rPr lang="cs-CZ" dirty="0"/>
              <a:t> on </a:t>
            </a:r>
            <a:r>
              <a:rPr lang="cs-CZ" dirty="0" err="1"/>
              <a:t>torque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described</a:t>
            </a:r>
            <a:r>
              <a:rPr lang="cs-CZ" dirty="0"/>
              <a:t> 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Oscillation</a:t>
            </a:r>
            <a:r>
              <a:rPr lang="cs-CZ" b="1" dirty="0"/>
              <a:t> </a:t>
            </a:r>
            <a:r>
              <a:rPr lang="cs-CZ" b="1" dirty="0" err="1"/>
              <a:t>when</a:t>
            </a:r>
            <a:r>
              <a:rPr lang="cs-CZ" b="1" dirty="0"/>
              <a:t> </a:t>
            </a:r>
            <a:r>
              <a:rPr lang="cs-CZ" b="1" dirty="0" err="1"/>
              <a:t>dropping</a:t>
            </a:r>
            <a:r>
              <a:rPr lang="cs-CZ" b="1" dirty="0"/>
              <a:t> </a:t>
            </a:r>
            <a:r>
              <a:rPr lang="cs-CZ" b="1" dirty="0" err="1"/>
              <a:t>into</a:t>
            </a:r>
            <a:r>
              <a:rPr lang="cs-CZ" b="1" dirty="0"/>
              <a:t> a </a:t>
            </a:r>
            <a:r>
              <a:rPr lang="cs-CZ" b="1" dirty="0" err="1"/>
              <a:t>lower</a:t>
            </a:r>
            <a:r>
              <a:rPr lang="cs-CZ" b="1" dirty="0"/>
              <a:t> mode! </a:t>
            </a:r>
            <a:r>
              <a:rPr lang="cs-CZ" b="1" dirty="0" err="1"/>
              <a:t>We‘ll</a:t>
            </a:r>
            <a:r>
              <a:rPr lang="cs-CZ" b="1" dirty="0"/>
              <a:t> talk </a:t>
            </a:r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later</a:t>
            </a:r>
            <a:r>
              <a:rPr lang="cs-CZ" b="1" dirty="0"/>
              <a:t> </a:t>
            </a:r>
            <a:r>
              <a:rPr lang="cs-CZ" b="1" dirty="0" err="1"/>
              <a:t>some</a:t>
            </a:r>
            <a:r>
              <a:rPr lang="cs-CZ" b="1" dirty="0"/>
              <a:t> more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approximation</a:t>
            </a:r>
            <a:r>
              <a:rPr lang="cs-CZ" dirty="0"/>
              <a:t> </a:t>
            </a:r>
            <a:r>
              <a:rPr lang="cs-CZ" dirty="0" err="1"/>
              <a:t>breaks</a:t>
            </a:r>
            <a:r>
              <a:rPr lang="cs-CZ" dirty="0"/>
              <a:t> </a:t>
            </a:r>
            <a:r>
              <a:rPr lang="cs-CZ" dirty="0" err="1"/>
              <a:t>down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small</a:t>
            </a:r>
            <a:r>
              <a:rPr lang="cs-CZ" dirty="0"/>
              <a:t> </a:t>
            </a:r>
            <a:r>
              <a:rPr lang="cs-CZ" dirty="0" err="1"/>
              <a:t>distances</a:t>
            </a:r>
            <a:r>
              <a:rPr lang="cs-CZ" dirty="0"/>
              <a:t> (</a:t>
            </a:r>
            <a:r>
              <a:rPr lang="cs-CZ" dirty="0" err="1"/>
              <a:t>comparable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magnet)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2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4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RK4 </a:t>
            </a:r>
            <a:r>
              <a:rPr lang="cs-CZ" dirty="0" err="1"/>
              <a:t>passes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3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1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2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 </a:t>
            </a:r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examples</a:t>
            </a:r>
            <a:r>
              <a:rPr lang="cs-CZ" dirty="0"/>
              <a:t>/</a:t>
            </a:r>
            <a:r>
              <a:rPr lang="cs-CZ" dirty="0" err="1"/>
              <a:t>videos</a:t>
            </a:r>
            <a:r>
              <a:rPr lang="cs-CZ" dirty="0"/>
              <a:t>, so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everyone</a:t>
            </a:r>
            <a:r>
              <a:rPr lang="cs-CZ" dirty="0"/>
              <a:t> </a:t>
            </a:r>
            <a:r>
              <a:rPr lang="cs-CZ" dirty="0" err="1"/>
              <a:t>catches</a:t>
            </a:r>
            <a:r>
              <a:rPr lang="cs-CZ" dirty="0"/>
              <a:t> on</a:t>
            </a:r>
          </a:p>
          <a:p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and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metal plate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r>
              <a:rPr lang="cs-CZ" b="1" dirty="0"/>
              <a:t>! </a:t>
            </a:r>
            <a:r>
              <a:rPr lang="cs-CZ" b="1" dirty="0" err="1"/>
              <a:t>Take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transmission</a:t>
            </a:r>
            <a:r>
              <a:rPr lang="cs-CZ" b="1" dirty="0"/>
              <a:t> as </a:t>
            </a:r>
            <a:r>
              <a:rPr lang="cs-CZ" b="1" dirty="0" err="1"/>
              <a:t>well</a:t>
            </a:r>
            <a:r>
              <a:rPr lang="cs-CZ" b="1" dirty="0"/>
              <a:t>!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1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7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(</a:t>
            </a:r>
            <a:r>
              <a:rPr lang="cs-CZ" b="1" dirty="0" err="1"/>
              <a:t>There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no </a:t>
            </a:r>
            <a:r>
              <a:rPr lang="cs-CZ" b="1" dirty="0" err="1"/>
              <a:t>physical</a:t>
            </a:r>
            <a:r>
              <a:rPr lang="cs-CZ" b="1" dirty="0"/>
              <a:t> background, to support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actual</a:t>
            </a:r>
            <a:r>
              <a:rPr lang="cs-CZ" b="1" dirty="0"/>
              <a:t> </a:t>
            </a:r>
            <a:r>
              <a:rPr lang="cs-CZ" b="1" dirty="0" err="1"/>
              <a:t>shape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fit)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19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8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dirty="0"/>
              <a:t>Na principu podobném našim </a:t>
            </a:r>
            <a:r>
              <a:rPr lang="cs-CZ" b="0" dirty="0" err="1"/>
              <a:t>spinnerům</a:t>
            </a:r>
            <a:r>
              <a:rPr lang="cs-CZ" b="0" dirty="0"/>
              <a:t> fungují i magnetické převody, které jsou řádově silnější.</a:t>
            </a:r>
          </a:p>
          <a:p>
            <a:r>
              <a:rPr lang="cs-CZ" b="0" dirty="0"/>
              <a:t>Hlavním rozdílem mezi </a:t>
            </a:r>
            <a:r>
              <a:rPr lang="cs-CZ" b="0" dirty="0" err="1"/>
              <a:t>spinnery</a:t>
            </a:r>
            <a:r>
              <a:rPr lang="cs-CZ" b="0" dirty="0"/>
              <a:t> a </a:t>
            </a:r>
            <a:r>
              <a:rPr lang="cs-CZ" b="0" dirty="0" err="1"/>
              <a:t>mag</a:t>
            </a:r>
            <a:r>
              <a:rPr lang="cs-CZ" b="0" dirty="0"/>
              <a:t>. převodovkami je použití pólových párů s opačnými póly vedle sebe.</a:t>
            </a:r>
          </a:p>
          <a:p>
            <a:r>
              <a:rPr lang="cs-CZ" b="0" dirty="0"/>
              <a:t>Tímto se vytvoří takový pomyslný magnetický zub a pomocí toho jsme schopni vytvořit magnetické ekvivalenty všech možných ozubených soukolí.</a:t>
            </a:r>
          </a:p>
          <a:p>
            <a:r>
              <a:rPr lang="cs-CZ" b="0" dirty="0"/>
              <a:t>Lepší jsou však magnetické převody, které používají tzv. modulátor.</a:t>
            </a:r>
          </a:p>
          <a:p>
            <a:endParaRPr lang="cs-CZ" b="0" dirty="0"/>
          </a:p>
          <a:p>
            <a:r>
              <a:rPr lang="cs-CZ" dirty="0"/>
              <a:t>--------------------------------------------------------</a:t>
            </a:r>
            <a:endParaRPr lang="cs-CZ" b="0" dirty="0"/>
          </a:p>
          <a:p>
            <a:endParaRPr lang="cs-CZ" b="0" dirty="0"/>
          </a:p>
          <a:p>
            <a:r>
              <a:rPr lang="cs-CZ" b="0" dirty="0"/>
              <a:t>Šnekový převod</a:t>
            </a:r>
          </a:p>
          <a:p>
            <a:r>
              <a:rPr lang="cs-CZ" b="0" dirty="0"/>
              <a:t>ozubený hřeben s pastorkem</a:t>
            </a:r>
          </a:p>
          <a:p>
            <a:r>
              <a:rPr lang="cs-CZ" b="0" dirty="0"/>
              <a:t>kuželové ozubené kolo</a:t>
            </a:r>
          </a:p>
          <a:p>
            <a:r>
              <a:rPr lang="cs-CZ" b="0" dirty="0"/>
              <a:t>vnější čelní ozubené kolo </a:t>
            </a:r>
          </a:p>
          <a:p>
            <a:r>
              <a:rPr lang="cs-CZ" b="0" dirty="0"/>
              <a:t>vnitřní čelní ozubené kolo </a:t>
            </a:r>
          </a:p>
          <a:p>
            <a:r>
              <a:rPr lang="cs-CZ" b="0" dirty="0"/>
              <a:t>planetové soukolí</a:t>
            </a:r>
          </a:p>
          <a:p>
            <a:endParaRPr lang="en-US" b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Modulátor, jak již z názvu vyplývá, moduluje magnetický tok tak, aby perioda vnějšího </a:t>
            </a:r>
            <a:r>
              <a:rPr lang="cs-CZ" dirty="0" err="1"/>
              <a:t>rototu</a:t>
            </a:r>
            <a:r>
              <a:rPr lang="cs-CZ" dirty="0"/>
              <a:t> odpovídala periodě vnitřního rotoru.</a:t>
            </a:r>
          </a:p>
          <a:p>
            <a:r>
              <a:rPr lang="cs-CZ" dirty="0"/>
              <a:t>K modulování se používají látky s vysokou permeabilitou a počet modulátorových nástavců musí být roven součtu vnitřních a vnějších pólových párů.</a:t>
            </a:r>
          </a:p>
          <a:p>
            <a:endParaRPr lang="cs-CZ" dirty="0"/>
          </a:p>
          <a:p>
            <a:r>
              <a:rPr lang="cs-CZ" dirty="0"/>
              <a:t>Modulace funguje tak, že každý modulátorový nástavec je posunut o krapet menší úhel, než je úhel mezi vnějšími pólovými páry.</a:t>
            </a:r>
          </a:p>
          <a:p>
            <a:r>
              <a:rPr lang="cs-CZ" dirty="0"/>
              <a:t>Tím získáváme plynulou vlnu, jejíž perioda je stejná jako perioda vnitřního rotoru.</a:t>
            </a:r>
          </a:p>
          <a:p>
            <a:r>
              <a:rPr lang="cs-CZ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2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No a nyní se dostáváme k mému vlastnímu návrhu.</a:t>
            </a:r>
          </a:p>
          <a:p>
            <a:r>
              <a:rPr lang="cs-CZ" dirty="0"/>
              <a:t>Jedná se o modulátorovou převodovku s převodem 1:3.</a:t>
            </a:r>
          </a:p>
          <a:p>
            <a:r>
              <a:rPr lang="cs-CZ" dirty="0"/>
              <a:t>Byla navržena v programu </a:t>
            </a:r>
            <a:r>
              <a:rPr lang="cs-CZ" dirty="0" err="1"/>
              <a:t>Fusion</a:t>
            </a:r>
            <a:r>
              <a:rPr lang="cs-CZ" dirty="0"/>
              <a:t> 360 a skládá se z 5 částí.</a:t>
            </a:r>
          </a:p>
          <a:p>
            <a:r>
              <a:rPr lang="cs-CZ" dirty="0"/>
              <a:t>Vnitřní rotor má 4 PP, vnější 12 PP a tedy 16 modulátorových nástavců.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7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detail a řez návrhem.</a:t>
            </a:r>
          </a:p>
          <a:p>
            <a:r>
              <a:rPr lang="cs-CZ" dirty="0"/>
              <a:t>Vlevo vidíme modulátor s drážkami na vložení nástavců.</a:t>
            </a:r>
          </a:p>
          <a:p>
            <a:r>
              <a:rPr lang="cs-CZ" dirty="0"/>
              <a:t>Uprostřed je vnější rotor, který v sobě má 24 otvorů pro magnety.</a:t>
            </a:r>
          </a:p>
          <a:p>
            <a:r>
              <a:rPr lang="cs-CZ" dirty="0"/>
              <a:t>Vpravo je vidět řez modelem.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chose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vertical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held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easiest</a:t>
            </a:r>
            <a:r>
              <a:rPr lang="cs-CZ" dirty="0"/>
              <a:t>.</a:t>
            </a:r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configuration</a:t>
            </a:r>
            <a:r>
              <a:rPr lang="cs-CZ" dirty="0"/>
              <a:t> </a:t>
            </a:r>
            <a:r>
              <a:rPr lang="cs-CZ" dirty="0" err="1"/>
              <a:t>might‘ve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tranfer</a:t>
            </a:r>
            <a:r>
              <a:rPr lang="cs-CZ" dirty="0"/>
              <a:t>, </a:t>
            </a:r>
            <a:r>
              <a:rPr lang="cs-CZ" dirty="0" err="1"/>
              <a:t>since</a:t>
            </a:r>
            <a:r>
              <a:rPr lang="cs-CZ" dirty="0"/>
              <a:t> B </a:t>
            </a:r>
            <a:r>
              <a:rPr lang="cs-CZ" dirty="0" err="1"/>
              <a:t>interactions</a:t>
            </a:r>
            <a:r>
              <a:rPr lang="cs-CZ" dirty="0"/>
              <a:t> are non-</a:t>
            </a:r>
            <a:r>
              <a:rPr lang="cs-CZ" dirty="0" err="1"/>
              <a:t>zero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well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handles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linear</a:t>
            </a:r>
            <a:r>
              <a:rPr lang="cs-CZ" dirty="0"/>
              <a:t> </a:t>
            </a:r>
            <a:r>
              <a:rPr lang="cs-CZ" dirty="0" err="1"/>
              <a:t>component</a:t>
            </a:r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 err="1"/>
              <a:t>exceptionally</a:t>
            </a:r>
            <a:r>
              <a:rPr lang="cs-CZ" b="1" dirty="0"/>
              <a:t> </a:t>
            </a:r>
            <a:r>
              <a:rPr lang="cs-CZ" b="1" dirty="0" err="1"/>
              <a:t>close</a:t>
            </a:r>
            <a:r>
              <a:rPr lang="cs-CZ" b="1" dirty="0"/>
              <a:t> to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theory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2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Draw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magnet layout!!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Moment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inertia</a:t>
            </a:r>
            <a:r>
              <a:rPr lang="cs-CZ" dirty="0"/>
              <a:t> = moment setrvačnosti</a:t>
            </a:r>
          </a:p>
          <a:p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momentum</a:t>
            </a:r>
            <a:r>
              <a:rPr lang="cs-CZ" dirty="0"/>
              <a:t> = moment hybnosti</a:t>
            </a:r>
          </a:p>
          <a:p>
            <a:r>
              <a:rPr lang="cs-CZ" dirty="0" err="1"/>
              <a:t>Torque</a:t>
            </a:r>
            <a:r>
              <a:rPr lang="cs-CZ" dirty="0"/>
              <a:t> = moment síly</a:t>
            </a:r>
          </a:p>
          <a:p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pendulum</a:t>
            </a:r>
            <a:r>
              <a:rPr lang="cs-CZ" dirty="0"/>
              <a:t> = </a:t>
            </a:r>
            <a:r>
              <a:rPr lang="cs-CZ"/>
              <a:t>fyzické kyvadlo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observed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i="1" dirty="0"/>
              <a:t>(</a:t>
            </a:r>
            <a:r>
              <a:rPr lang="cs-CZ" i="1" dirty="0" err="1"/>
              <a:t>with</a:t>
            </a:r>
            <a:r>
              <a:rPr lang="cs-CZ" i="1" dirty="0"/>
              <a:t> 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being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b="1" i="1" dirty="0"/>
              <a:t> </a:t>
            </a:r>
            <a:r>
              <a:rPr lang="cs-CZ" i="1" dirty="0"/>
              <a:t>by a motor)</a:t>
            </a:r>
            <a:r>
              <a:rPr lang="cs-CZ" dirty="0"/>
              <a:t> are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second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becomes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and </a:t>
            </a:r>
            <a:r>
              <a:rPr lang="cs-CZ" dirty="0" err="1"/>
              <a:t>continues</a:t>
            </a:r>
            <a:r>
              <a:rPr lang="cs-CZ" dirty="0"/>
              <a:t> </a:t>
            </a:r>
            <a:r>
              <a:rPr lang="cs-CZ" dirty="0" err="1"/>
              <a:t>keeping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even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b="1" dirty="0" err="1"/>
              <a:t>gradual</a:t>
            </a:r>
            <a:r>
              <a:rPr lang="cs-CZ" b="1" dirty="0"/>
              <a:t> </a:t>
            </a:r>
            <a:r>
              <a:rPr lang="cs-CZ" b="1" dirty="0" err="1"/>
              <a:t>changes</a:t>
            </a:r>
            <a:endParaRPr lang="cs-CZ" b="1" dirty="0"/>
          </a:p>
          <a:p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D13A-754A-4CB5-92F3-969C67187B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DB15051-AADD-2D85-97A1-25CD94467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9A4429-CC51-F101-E27C-185640E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71AB9E0-F4E6-0181-00D9-60708008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7C2CE3-9E7E-4C2F-3544-A289C90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B01994D-F32B-5730-1BDF-9028BF2B9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9774" y="3429000"/>
            <a:ext cx="9084945" cy="858289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#1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3DB8A7-248A-3717-0338-FA04AFAD2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3457053"/>
            <a:ext cx="817245" cy="802182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cs-CZ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51F1-AF1A-4D19-AF21-0514A3FE0EE5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5E1BBD0-B551-AAC7-0891-2C0E98DAC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F7B7-7D74-48EF-9F0D-643EFFC801CD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543E43-FF6D-A18D-943E-F188BC106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29ADB-27FB-4E7C-A564-3D77AC4B9B51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84571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54331"/>
            <a:ext cx="4937760" cy="44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4331"/>
            <a:ext cx="4937760" cy="4414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CCB69-FD73-460E-A082-D11B1FF41951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36022B-E413-C4B6-B913-B9F9F35A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167154" cy="9674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52536"/>
            <a:ext cx="4937760" cy="37079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8514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52536"/>
            <a:ext cx="4937760" cy="37079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3602-03F9-4A22-8ADA-79A361319A33}" type="datetime1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D21D6E-5D7B-7A5C-B0B7-4CF7CA947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9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1FACC-3DA2-468F-858F-B804C58C203D}" type="datetime1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AD9989-48B9-CF4E-7DD1-E9DADAA463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5975" y="828675"/>
            <a:ext cx="2776538" cy="397017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cs-CZ" dirty="0" err="1"/>
              <a:t>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A6AE-92F2-49A8-A600-9F625662B69E}" type="datetime1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449B5D-68A9-4986-B1CC-CAC501EDC4C7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6350-47B6-45D5-81B2-9AC1F1BAE753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7193280" cy="93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4756"/>
            <a:ext cx="10058400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95E111-0D3D-4088-99F2-537714A79037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7BF2D3-8D9B-4E9F-804F-8E7615F22F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1983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A35325-3CBA-C2F8-6E45-704CD8C4F2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68" y="135425"/>
            <a:ext cx="1279134" cy="559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AF530-4904-ECDF-FFE2-522F36140AC4}"/>
              </a:ext>
            </a:extLst>
          </p:cNvPr>
          <p:cNvSpPr txBox="1"/>
          <p:nvPr userDrawn="1"/>
        </p:nvSpPr>
        <p:spPr>
          <a:xfrm>
            <a:off x="8217331" y="431799"/>
            <a:ext cx="156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cs-CZ" sz="1600" b="0" u="sng" dirty="0" err="1">
                <a:latin typeface="+mj-lt"/>
              </a:rPr>
              <a:t>Current</a:t>
            </a:r>
            <a:r>
              <a:rPr lang="cs-CZ" sz="1600" b="0" u="sng" dirty="0">
                <a:latin typeface="+mj-lt"/>
              </a:rPr>
              <a:t> </a:t>
            </a:r>
            <a:r>
              <a:rPr lang="cs-CZ" sz="1600" b="0" u="sng" dirty="0" err="1">
                <a:latin typeface="+mj-lt"/>
              </a:rPr>
              <a:t>topic</a:t>
            </a:r>
            <a:r>
              <a:rPr lang="cs-CZ" sz="1600" b="0" u="sng" dirty="0">
                <a:latin typeface="+mj-lt"/>
              </a:rPr>
              <a:t>:</a:t>
            </a:r>
            <a:endParaRPr lang="en-US" sz="1600" b="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0.png"/><Relationship Id="rId4" Type="http://schemas.openxmlformats.org/officeDocument/2006/relationships/hyperlink" Target="https://www.wired.com/2017/05/physics-of-a-fidget-spinn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0.png"/><Relationship Id="rId7" Type="http://schemas.openxmlformats.org/officeDocument/2006/relationships/image" Target="../media/image1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912DFE-C37C-683F-CE7B-B94F74E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Sedláček</a:t>
            </a:r>
          </a:p>
          <a:p>
            <a:r>
              <a:rPr lang="cs-CZ" dirty="0"/>
              <a:t>FOR TEAM GCHD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4CB4-4BE1-99B5-CF9F-725409CA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08F7-9617-4B20-B3C6-026E7D985ACA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5FE0E-4871-4EC5-0054-50DED01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8429C-1B2B-D751-6D4B-8BE2B0CE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8F18E7-108B-7FF5-7A39-1DE01BF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Gear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12E46-86CA-B22A-B7E5-0C8016C7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600" dirty="0"/>
              <a:t>Drag – </a:t>
            </a:r>
            <a:r>
              <a:rPr lang="cs-CZ" sz="3600" dirty="0" err="1"/>
              <a:t>Comparison</a:t>
            </a:r>
            <a:r>
              <a:rPr lang="cs-CZ" sz="3600" dirty="0"/>
              <a:t> </a:t>
            </a:r>
            <a:r>
              <a:rPr lang="en-US" sz="3600" dirty="0"/>
              <a:t>with measurement</a:t>
            </a:r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318504" y="1878266"/>
            <a:ext cx="5777495" cy="3891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3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079E2E9-64CF-A94E-A758-8E642F6C74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6207158" y="1802710"/>
            <a:ext cx="6016162" cy="4089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538D88-D52B-9A6F-C3D6-8DA18D6FCCAE}"/>
              </a:ext>
            </a:extLst>
          </p:cNvPr>
          <p:cNvSpPr txBox="1"/>
          <p:nvPr/>
        </p:nvSpPr>
        <p:spPr>
          <a:xfrm>
            <a:off x="4990471" y="1324889"/>
            <a:ext cx="224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decay</a:t>
            </a:r>
            <a:r>
              <a:rPr lang="cs-CZ" b="1" dirty="0"/>
              <a:t> in </a:t>
            </a:r>
            <a:r>
              <a:rPr lang="cs-CZ" b="1" dirty="0" err="1"/>
              <a:t>time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68339-9366-91CC-1345-BC55D1FD9062}"/>
              </a:ext>
            </a:extLst>
          </p:cNvPr>
          <p:cNvSpPr txBox="1"/>
          <p:nvPr/>
        </p:nvSpPr>
        <p:spPr>
          <a:xfrm>
            <a:off x="7359224" y="1608752"/>
            <a:ext cx="41360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In a „quasi-</a:t>
            </a:r>
            <a:r>
              <a:rPr lang="cs-CZ" dirty="0" err="1"/>
              <a:t>homogenous</a:t>
            </a:r>
            <a:r>
              <a:rPr lang="cs-CZ" dirty="0"/>
              <a:t>“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4D8CE-7099-5BCF-CBA9-D45506C98159}"/>
              </a:ext>
            </a:extLst>
          </p:cNvPr>
          <p:cNvSpPr txBox="1"/>
          <p:nvPr/>
        </p:nvSpPr>
        <p:spPr>
          <a:xfrm>
            <a:off x="1820566" y="1655822"/>
            <a:ext cx="30535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No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magnetid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905B8-1DED-8518-1B83-395A6F1E1349}"/>
                  </a:ext>
                </a:extLst>
              </p:cNvPr>
              <p:cNvSpPr txBox="1"/>
              <p:nvPr/>
            </p:nvSpPr>
            <p:spPr>
              <a:xfrm rot="16200000">
                <a:off x="-1208254" y="3639181"/>
                <a:ext cx="30535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cs-CZ" dirty="0" err="1"/>
                  <a:t>Angular</a:t>
                </a:r>
                <a:r>
                  <a:rPr lang="cs-CZ" dirty="0"/>
                  <a:t> </a:t>
                </a:r>
                <a:r>
                  <a:rPr lang="cs-CZ" dirty="0" err="1"/>
                  <a:t>velocity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[rad/s]</a:t>
                </a:r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905B8-1DED-8518-1B83-395A6F1E1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8254" y="3639181"/>
                <a:ext cx="3053515" cy="369332"/>
              </a:xfrm>
              <a:prstGeom prst="rect">
                <a:avLst/>
              </a:prstGeom>
              <a:blipFill>
                <a:blip r:embed="rId5"/>
                <a:stretch>
                  <a:fillRect l="-9836" r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0009E4-67F5-8B0B-2E06-687AD3BBF621}"/>
                  </a:ext>
                </a:extLst>
              </p:cNvPr>
              <p:cNvSpPr txBox="1"/>
              <p:nvPr/>
            </p:nvSpPr>
            <p:spPr>
              <a:xfrm>
                <a:off x="291159" y="5631216"/>
                <a:ext cx="6112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cs-CZ" dirty="0"/>
                  <a:t>Time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cs-CZ" dirty="0"/>
                  <a:t> [s]</a:t>
                </a:r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0009E4-67F5-8B0B-2E06-687AD3B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59" y="5631216"/>
                <a:ext cx="611232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279A42-30C7-3791-FCA2-F145905DB90F}"/>
                  </a:ext>
                </a:extLst>
              </p:cNvPr>
              <p:cNvSpPr txBox="1"/>
              <p:nvPr/>
            </p:nvSpPr>
            <p:spPr>
              <a:xfrm>
                <a:off x="6159075" y="5753847"/>
                <a:ext cx="6112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cs-CZ" dirty="0"/>
                  <a:t>Time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cs-CZ" dirty="0"/>
                  <a:t> [s]</a:t>
                </a:r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279A42-30C7-3791-FCA2-F145905DB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075" y="5753847"/>
                <a:ext cx="6112328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65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External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C65E65-E1A6-D0A7-0BBD-29B80AB1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681" r="7657" b="4909"/>
          <a:stretch/>
        </p:blipFill>
        <p:spPr>
          <a:xfrm>
            <a:off x="166697" y="1520967"/>
            <a:ext cx="7038975" cy="47845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AA28F-D543-E4B2-6C08-04AE6CE69A24}"/>
              </a:ext>
            </a:extLst>
          </p:cNvPr>
          <p:cNvSpPr txBox="1"/>
          <p:nvPr/>
        </p:nvSpPr>
        <p:spPr>
          <a:xfrm>
            <a:off x="7240558" y="1773019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The large magnet is modeled as a single magnetic dipole at its center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01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Moment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inertia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6C8661-6704-D8BE-2663-99E2D732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814"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cs-CZ" dirty="0"/>
                  <a:t>Calculated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model </a:t>
                </a:r>
                <a:r>
                  <a:rPr lang="cs-CZ" dirty="0" err="1"/>
                  <a:t>of</a:t>
                </a:r>
                <a:r>
                  <a:rPr lang="cs-CZ" dirty="0"/>
                  <a:t> a </a:t>
                </a:r>
                <a:r>
                  <a:rPr lang="cs-CZ" dirty="0" err="1"/>
                  <a:t>physical</a:t>
                </a:r>
                <a:r>
                  <a:rPr lang="cs-CZ" dirty="0"/>
                  <a:t> </a:t>
                </a:r>
                <a:r>
                  <a:rPr lang="cs-CZ" dirty="0" err="1"/>
                  <a:t>pendulum</a:t>
                </a:r>
                <a:endParaRPr lang="cs-CZ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was</a:t>
                </a:r>
                <a:r>
                  <a:rPr lang="cs-CZ" dirty="0"/>
                  <a:t> </a:t>
                </a:r>
                <a:r>
                  <a:rPr lang="cs-CZ" dirty="0" err="1"/>
                  <a:t>suspended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r>
                  <a:rPr lang="cs-CZ" dirty="0"/>
                  <a:t> </a:t>
                </a:r>
                <a:r>
                  <a:rPr lang="cs-CZ" dirty="0" err="1"/>
                  <a:t>attached</a:t>
                </a:r>
                <a:r>
                  <a:rPr lang="cs-CZ" dirty="0"/>
                  <a:t> to </a:t>
                </a:r>
                <a:r>
                  <a:rPr lang="cs-CZ" dirty="0" err="1"/>
                  <a:t>one</a:t>
                </a:r>
                <a:r>
                  <a:rPr lang="cs-CZ" dirty="0"/>
                  <a:t> </a:t>
                </a:r>
                <a:r>
                  <a:rPr lang="cs-CZ" dirty="0" err="1"/>
                  <a:t>arm</a:t>
                </a:r>
                <a:r>
                  <a:rPr lang="cs-CZ" dirty="0"/>
                  <a:t> and </a:t>
                </a:r>
                <a:r>
                  <a:rPr lang="cs-CZ" dirty="0" err="1"/>
                  <a:t>left</a:t>
                </a:r>
                <a:r>
                  <a:rPr lang="cs-CZ" dirty="0"/>
                  <a:t> to swing </a:t>
                </a:r>
                <a:r>
                  <a:rPr lang="cs-CZ" dirty="0" err="1"/>
                  <a:t>freely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 err="1"/>
                  <a:t>Our</a:t>
                </a:r>
                <a:r>
                  <a:rPr lang="cs-CZ" dirty="0"/>
                  <a:t> </a:t>
                </a:r>
                <a:r>
                  <a:rPr lang="cs-CZ" dirty="0" err="1"/>
                  <a:t>result</a:t>
                </a:r>
                <a:r>
                  <a:rPr lang="cs-CZ" dirty="0"/>
                  <a:t> are </a:t>
                </a:r>
                <a:r>
                  <a:rPr lang="cs-CZ" dirty="0" err="1"/>
                  <a:t>comparable</a:t>
                </a:r>
                <a:r>
                  <a:rPr lang="cs-CZ" dirty="0"/>
                  <a:t> to </a:t>
                </a:r>
                <a:r>
                  <a:rPr lang="cs-CZ" dirty="0" err="1"/>
                  <a:t>results</a:t>
                </a:r>
                <a:r>
                  <a:rPr lang="cs-CZ" dirty="0"/>
                  <a:t> </a:t>
                </a:r>
                <a:r>
                  <a:rPr lang="cs-CZ" dirty="0" err="1"/>
                  <a:t>found</a:t>
                </a:r>
                <a:r>
                  <a:rPr lang="cs-CZ" dirty="0"/>
                  <a:t> online: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5.4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s-CZ" dirty="0"/>
              </a:p>
              <a:p>
                <a:r>
                  <a:rPr lang="en-US" dirty="0">
                    <a:hlinkClick r:id="rId4"/>
                  </a:rPr>
                  <a:t>https://www.wired.com/2017/05/physics-of-a-fidget-spinner/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CC8CF-B973-9CC9-AB74-1B2DAC619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6" t="-1509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840-7FD6-6308-DBA0-07495E4C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101" y="4191831"/>
            <a:ext cx="2781688" cy="42868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1E4AB-1522-7570-D632-14F0A5CA6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01" y="2543147"/>
            <a:ext cx="1752845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B5857-F3EB-63AE-AC33-00117D86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127" y="3248936"/>
            <a:ext cx="1552792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either</a:t>
            </a:r>
            <a:r>
              <a:rPr lang="cs-CZ" dirty="0"/>
              <a:t> </a:t>
            </a:r>
            <a:r>
              <a:rPr lang="cs-CZ" dirty="0" err="1"/>
              <a:t>calculated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generated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field</a:t>
            </a:r>
            <a:r>
              <a:rPr lang="cs-CZ" b="1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endParaRPr lang="cs-CZ" b="1" dirty="0"/>
          </a:p>
          <a:p>
            <a:r>
              <a:rPr lang="cs-CZ" dirty="0" err="1"/>
              <a:t>Simplifying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previous</a:t>
            </a:r>
            <a:r>
              <a:rPr lang="cs-CZ" dirty="0"/>
              <a:t> </a:t>
            </a:r>
            <a:r>
              <a:rPr lang="cs-CZ" dirty="0" err="1"/>
              <a:t>equations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dipole</a:t>
            </a:r>
            <a:r>
              <a:rPr lang="cs-CZ" dirty="0"/>
              <a:t> </a:t>
            </a:r>
            <a:r>
              <a:rPr lang="cs-CZ" dirty="0" err="1"/>
              <a:t>force</a:t>
            </a:r>
            <a:r>
              <a:rPr lang="cs-CZ" dirty="0"/>
              <a:t> and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both</a:t>
            </a:r>
            <a:r>
              <a:rPr lang="cs-CZ" b="1" dirty="0"/>
              <a:t> </a:t>
            </a:r>
            <a:r>
              <a:rPr lang="cs-CZ" b="1" dirty="0" err="1"/>
              <a:t>methods</a:t>
            </a:r>
            <a:r>
              <a:rPr lang="cs-CZ" b="1" dirty="0"/>
              <a:t>: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force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via a </a:t>
            </a:r>
            <a:r>
              <a:rPr lang="cs-CZ" b="1" dirty="0" err="1"/>
              <a:t>scale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singular</a:t>
            </a:r>
            <a:r>
              <a:rPr lang="cs-CZ" dirty="0"/>
              <a:t> magnet)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field</a:t>
            </a:r>
            <a:r>
              <a:rPr lang="cs-CZ" dirty="0"/>
              <a:t> </a:t>
            </a:r>
            <a:r>
              <a:rPr lang="cs-CZ" dirty="0" err="1"/>
              <a:t>was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a </a:t>
            </a:r>
            <a:r>
              <a:rPr lang="cs-CZ" b="1" dirty="0"/>
              <a:t>mobile </a:t>
            </a:r>
            <a:r>
              <a:rPr lang="cs-CZ" b="1" dirty="0" err="1"/>
              <a:t>phone</a:t>
            </a:r>
            <a:r>
              <a:rPr lang="cs-CZ" b="1" dirty="0"/>
              <a:t> </a:t>
            </a:r>
            <a:r>
              <a:rPr lang="cs-CZ" b="1" dirty="0" err="1"/>
              <a:t>magnetometer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Earth‘s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</a:t>
            </a:r>
            <a:r>
              <a:rPr lang="cs-CZ" dirty="0" err="1"/>
              <a:t>being</a:t>
            </a:r>
            <a:r>
              <a:rPr lang="cs-CZ" dirty="0"/>
              <a:t>  </a:t>
            </a:r>
            <a:r>
              <a:rPr lang="cs-CZ" dirty="0" err="1"/>
              <a:t>accounted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96DB40-DE40-4F94-8D89-7727455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24" y="2443025"/>
            <a:ext cx="1733792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D0797-FF7F-80F0-6CD5-82B4792C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58" y="2443025"/>
            <a:ext cx="2069714" cy="21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8661-6704-D8BE-2663-99E2D73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Remanence -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8CF-B973-9CC9-AB74-1B2DAC61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1, 2 and 3 </a:t>
            </a:r>
            <a:r>
              <a:rPr lang="cs-CZ" b="1" dirty="0" err="1"/>
              <a:t>cube</a:t>
            </a:r>
            <a:r>
              <a:rPr lang="cs-CZ" b="1" dirty="0"/>
              <a:t> magnet </a:t>
            </a:r>
            <a:r>
              <a:rPr lang="cs-CZ" b="1" dirty="0" err="1"/>
              <a:t>stacks</a:t>
            </a:r>
            <a:r>
              <a:rPr lang="cs-CZ" b="1" dirty="0"/>
              <a:t> </a:t>
            </a:r>
            <a:r>
              <a:rPr lang="cs-CZ" dirty="0"/>
              <a:t>as </a:t>
            </a:r>
            <a:r>
              <a:rPr lang="cs-CZ" dirty="0" err="1"/>
              <a:t>well</a:t>
            </a:r>
            <a:r>
              <a:rPr lang="cs-CZ" dirty="0"/>
              <a:t> as a </a:t>
            </a:r>
            <a:r>
              <a:rPr lang="cs-CZ" b="1" dirty="0" err="1"/>
              <a:t>larger</a:t>
            </a:r>
            <a:r>
              <a:rPr lang="cs-CZ" b="1" dirty="0"/>
              <a:t> (</a:t>
            </a:r>
            <a:r>
              <a:rPr lang="cs-CZ" b="1" dirty="0" err="1"/>
              <a:t>old</a:t>
            </a:r>
            <a:r>
              <a:rPr lang="cs-CZ" b="1" dirty="0"/>
              <a:t>) </a:t>
            </a:r>
            <a:r>
              <a:rPr lang="cs-CZ" b="1" dirty="0" err="1"/>
              <a:t>NdFeB</a:t>
            </a:r>
            <a:r>
              <a:rPr lang="cs-CZ" b="1" dirty="0"/>
              <a:t> magnet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98D5-3643-5E5A-BFD1-9825A0DE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811B-FC6D-A617-F967-06244757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0353E-EDF6-DAAF-26A9-C3B1752A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C07AC0-FDC1-EDB3-8FD3-4B7183FB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2" name="Picture 11" descr="A graph of magnets and numbers&#10;&#10;Description automatically generated">
            <a:extLst>
              <a:ext uri="{FF2B5EF4-FFF2-40B4-BE49-F238E27FC236}">
                <a16:creationId xmlns:a16="http://schemas.microsoft.com/office/drawing/2014/main" id="{9AEA1017-6E2C-9929-6C3A-DA2CE8616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7008" r="9043" b="758"/>
          <a:stretch/>
        </p:blipFill>
        <p:spPr>
          <a:xfrm>
            <a:off x="6221566" y="1999093"/>
            <a:ext cx="5382491" cy="4241542"/>
          </a:xfrm>
          <a:prstGeom prst="rect">
            <a:avLst/>
          </a:prstGeom>
        </p:spPr>
      </p:pic>
      <p:pic>
        <p:nvPicPr>
          <p:cNvPr id="16" name="Picture 15" descr="A graph of a magnetic field&#10;&#10;Description automatically generated">
            <a:extLst>
              <a:ext uri="{FF2B5EF4-FFF2-40B4-BE49-F238E27FC236}">
                <a16:creationId xmlns:a16="http://schemas.microsoft.com/office/drawing/2014/main" id="{2B86349B-29B6-1D3B-8572-6B458B2B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r="8361" b="-523"/>
          <a:stretch/>
        </p:blipFill>
        <p:spPr>
          <a:xfrm>
            <a:off x="659358" y="1999093"/>
            <a:ext cx="5283120" cy="411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8647E-2214-84A4-0F90-57F683B3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657" y="5257007"/>
            <a:ext cx="1381318" cy="352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53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83F7-2C70-905C-A692-B320FC03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Remanence – more data</a:t>
            </a:r>
            <a:endParaRPr lang="en-US" dirty="0"/>
          </a:p>
        </p:txBody>
      </p:sp>
      <p:pic>
        <p:nvPicPr>
          <p:cNvPr id="9" name="Content Placeholder 8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6FCF2CA-A29B-6703-17CE-4CA8B8744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4375"/>
            <a:ext cx="5926666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AAB8-75DE-037E-7AA2-35ABCC0D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7C74-9AEA-136C-C5F6-E7F6521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EB73-D5D3-A973-6E5E-82A947D5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6AF09-D1DD-CEC9-09B3-18867954D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A6A2A-6C76-3FF9-C8A1-87F7D66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2" y="1776102"/>
            <a:ext cx="5305433" cy="426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3F79A-BA9F-8D5A-4928-EFD3A40BF0BB}"/>
              </a:ext>
            </a:extLst>
          </p:cNvPr>
          <p:cNvSpPr txBox="1"/>
          <p:nvPr/>
        </p:nvSpPr>
        <p:spPr>
          <a:xfrm>
            <a:off x="2918297" y="57288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 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1C9CB-79F7-0A66-3634-C94C95A92972}"/>
              </a:ext>
            </a:extLst>
          </p:cNvPr>
          <p:cNvSpPr txBox="1"/>
          <p:nvPr/>
        </p:nvSpPr>
        <p:spPr>
          <a:xfrm rot="16200000">
            <a:off x="127840" y="360564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B [T]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6560820" cy="4444338"/>
          </a:xfrm>
        </p:spPr>
        <p:txBody>
          <a:bodyPr/>
          <a:lstStyle/>
          <a:p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(</a:t>
            </a:r>
            <a:r>
              <a:rPr lang="cs-CZ" b="1" i="1" dirty="0" err="1"/>
              <a:t>one</a:t>
            </a:r>
            <a:r>
              <a:rPr lang="cs-CZ" b="1" i="1" dirty="0"/>
              <a:t> </a:t>
            </a:r>
            <a:r>
              <a:rPr lang="cs-CZ" b="1" i="1" dirty="0" err="1"/>
              <a:t>driven</a:t>
            </a:r>
            <a:r>
              <a:rPr lang="cs-CZ" dirty="0"/>
              <a:t>) </a:t>
            </a:r>
            <a:r>
              <a:rPr lang="cs-CZ" dirty="0" err="1"/>
              <a:t>rotating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roughly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same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dirty="0"/>
              <a:t> =&gt; </a:t>
            </a:r>
            <a:r>
              <a:rPr lang="cs-CZ" b="1" dirty="0" err="1"/>
              <a:t>coupling</a:t>
            </a:r>
            <a:endParaRPr lang="cs-CZ" b="1" dirty="0"/>
          </a:p>
          <a:p>
            <a:r>
              <a:rPr lang="cs-CZ" b="1" dirty="0" err="1"/>
              <a:t>Qualitative</a:t>
            </a:r>
            <a:r>
              <a:rPr lang="cs-CZ" b="1" dirty="0"/>
              <a:t> notes:</a:t>
            </a:r>
            <a:endParaRPr lang="cs-CZ" dirty="0"/>
          </a:p>
          <a:p>
            <a:pPr lvl="1"/>
            <a:r>
              <a:rPr lang="cs-CZ" b="1" dirty="0" err="1"/>
              <a:t>Gradual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 not </a:t>
            </a:r>
            <a:r>
              <a:rPr lang="cs-CZ" b="1" dirty="0" err="1"/>
              <a:t>break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; </a:t>
            </a:r>
            <a:r>
              <a:rPr lang="cs-CZ" b="1" dirty="0" err="1"/>
              <a:t>abrupt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b="1" dirty="0"/>
              <a:t>do</a:t>
            </a:r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higher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mismatch</a:t>
            </a:r>
            <a:r>
              <a:rPr lang="cs-CZ" b="1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acceptable</a:t>
            </a:r>
            <a:endParaRPr lang="cs-CZ" dirty="0"/>
          </a:p>
          <a:p>
            <a:pPr lvl="1"/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b="1" dirty="0" err="1"/>
              <a:t>modes</a:t>
            </a:r>
            <a:r>
              <a:rPr lang="cs-CZ" b="1" dirty="0"/>
              <a:t> (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b="1" dirty="0" err="1"/>
              <a:t>ratios</a:t>
            </a:r>
            <a:r>
              <a:rPr lang="cs-CZ" b="1" dirty="0"/>
              <a:t>)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possible</a:t>
            </a:r>
            <a:r>
              <a:rPr lang="cs-CZ" dirty="0"/>
              <a:t>, </a:t>
            </a:r>
            <a:r>
              <a:rPr lang="cs-CZ" dirty="0" err="1"/>
              <a:t>though</a:t>
            </a:r>
            <a:r>
              <a:rPr lang="cs-CZ" dirty="0"/>
              <a:t> </a:t>
            </a:r>
            <a:r>
              <a:rPr lang="cs-CZ" b="1" dirty="0" err="1"/>
              <a:t>even</a:t>
            </a:r>
            <a:r>
              <a:rPr lang="cs-CZ" b="1" dirty="0"/>
              <a:t> </a:t>
            </a:r>
            <a:r>
              <a:rPr lang="cs-CZ" b="1" dirty="0" err="1"/>
              <a:t>less</a:t>
            </a:r>
            <a:r>
              <a:rPr lang="cs-CZ" b="1" dirty="0"/>
              <a:t> </a:t>
            </a:r>
            <a:r>
              <a:rPr lang="cs-CZ" b="1" dirty="0" err="1"/>
              <a:t>forgiving</a:t>
            </a:r>
            <a:endParaRPr lang="cs-CZ" dirty="0"/>
          </a:p>
          <a:p>
            <a:r>
              <a:rPr lang="cs-CZ" dirty="0" err="1"/>
              <a:t>Observed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b="1" dirty="0" err="1"/>
              <a:t>multiples</a:t>
            </a:r>
            <a:r>
              <a:rPr lang="cs-CZ" b="1" dirty="0"/>
              <a:t> </a:t>
            </a:r>
            <a:r>
              <a:rPr lang="cs-CZ" dirty="0"/>
              <a:t>(2:1, 3:1 …)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b="1" dirty="0" err="1"/>
              <a:t>integer</a:t>
            </a:r>
            <a:r>
              <a:rPr lang="cs-CZ" dirty="0"/>
              <a:t> </a:t>
            </a:r>
            <a:r>
              <a:rPr lang="cs-CZ" b="1" dirty="0" err="1"/>
              <a:t>reciprocals</a:t>
            </a:r>
            <a:r>
              <a:rPr lang="cs-CZ" b="1" dirty="0"/>
              <a:t> </a:t>
            </a:r>
            <a:r>
              <a:rPr lang="cs-CZ" dirty="0"/>
              <a:t>(1:1, 1:2 …)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driving</a:t>
            </a:r>
            <a:r>
              <a:rPr lang="cs-CZ" dirty="0"/>
              <a:t>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D97727EF-592B-C31D-5EF8-8D391BD2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479" y="1602946"/>
            <a:ext cx="4087957" cy="40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39B605C-FD55-E244-2B71-3240EB8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r="41783"/>
          <a:stretch/>
        </p:blipFill>
        <p:spPr>
          <a:xfrm>
            <a:off x="121920" y="1816383"/>
            <a:ext cx="11658230" cy="38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coupling</a:t>
            </a:r>
            <a:r>
              <a:rPr lang="cs-CZ" dirty="0"/>
              <a:t>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599600-475E-9806-5A5D-9EB5F4D7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54DB684-C0CE-065D-F23E-0FB1C925A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5" r="9722"/>
          <a:stretch/>
        </p:blipFill>
        <p:spPr>
          <a:xfrm>
            <a:off x="1246293" y="1424756"/>
            <a:ext cx="9699413" cy="48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3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D173-FD7C-751C-C8CF-183E2E5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Simulation</a:t>
            </a:r>
            <a:r>
              <a:rPr lang="cs-CZ" sz="4000" dirty="0"/>
              <a:t> - </a:t>
            </a:r>
            <a:r>
              <a:rPr lang="cs-CZ" sz="4000" dirty="0" err="1"/>
              <a:t>Relevant</a:t>
            </a:r>
            <a:r>
              <a:rPr lang="cs-CZ" sz="4000" dirty="0"/>
              <a:t> </a:t>
            </a:r>
            <a:r>
              <a:rPr lang="cs-CZ" sz="4000" dirty="0" err="1"/>
              <a:t>phenomena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834C-689C-3AD3-93BE-FAC6C8A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24756"/>
            <a:ext cx="7432405" cy="4444338"/>
          </a:xfrm>
        </p:spPr>
        <p:txBody>
          <a:bodyPr>
            <a:normAutofit/>
          </a:bodyPr>
          <a:lstStyle/>
          <a:p>
            <a:r>
              <a:rPr lang="cs-CZ" b="1" dirty="0"/>
              <a:t>Magnet </a:t>
            </a:r>
            <a:r>
              <a:rPr lang="cs-CZ" b="1" dirty="0" err="1"/>
              <a:t>interactions</a:t>
            </a:r>
            <a:endParaRPr lang="cs-CZ" b="1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b="1" dirty="0" err="1"/>
              <a:t>cubic</a:t>
            </a:r>
            <a:r>
              <a:rPr lang="cs-CZ" b="1" dirty="0"/>
              <a:t> </a:t>
            </a:r>
            <a:r>
              <a:rPr lang="cs-CZ" b="1" dirty="0" err="1"/>
              <a:t>NdFeB</a:t>
            </a:r>
            <a:r>
              <a:rPr lang="cs-CZ" b="1" dirty="0"/>
              <a:t> </a:t>
            </a:r>
            <a:r>
              <a:rPr lang="cs-CZ" b="1" dirty="0" err="1"/>
              <a:t>magnets</a:t>
            </a:r>
            <a:r>
              <a:rPr lang="cs-CZ" b="1" dirty="0"/>
              <a:t> (5mm, grade N35)</a:t>
            </a:r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magnet as a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endParaRPr lang="cs-CZ" b="1" dirty="0"/>
          </a:p>
          <a:p>
            <a:pPr lvl="1"/>
            <a:r>
              <a:rPr lang="cs-CZ" b="1" dirty="0" err="1"/>
              <a:t>Force</a:t>
            </a:r>
            <a:r>
              <a:rPr lang="cs-CZ" b="1" dirty="0"/>
              <a:t> </a:t>
            </a:r>
            <a:r>
              <a:rPr lang="cs-CZ" dirty="0" err="1"/>
              <a:t>interaction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marL="201168" lvl="1" indent="0">
              <a:buNone/>
            </a:pPr>
            <a:endParaRPr lang="cs-CZ" b="1" dirty="0"/>
          </a:p>
          <a:p>
            <a:pPr lvl="1"/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generated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– </a:t>
            </a: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were</a:t>
            </a:r>
            <a:r>
              <a:rPr lang="cs-CZ" b="1" dirty="0"/>
              <a:t> not </a:t>
            </a:r>
            <a:r>
              <a:rPr lang="cs-CZ" b="1" dirty="0" err="1"/>
              <a:t>able</a:t>
            </a:r>
            <a:r>
              <a:rPr lang="cs-CZ" b="1" dirty="0"/>
              <a:t> to </a:t>
            </a:r>
            <a:r>
              <a:rPr lang="cs-CZ" b="1" dirty="0" err="1"/>
              <a:t>simulate</a:t>
            </a:r>
            <a:r>
              <a:rPr lang="cs-CZ" b="1" dirty="0"/>
              <a:t> these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Concentric</a:t>
            </a:r>
            <a:r>
              <a:rPr lang="cs-CZ" dirty="0"/>
              <a:t> </a:t>
            </a:r>
            <a:r>
              <a:rPr lang="cs-CZ" dirty="0" err="1"/>
              <a:t>forces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 =&gt; </a:t>
            </a:r>
            <a:r>
              <a:rPr lang="cs-CZ" dirty="0" err="1"/>
              <a:t>increasing</a:t>
            </a:r>
            <a:r>
              <a:rPr lang="cs-CZ" dirty="0"/>
              <a:t> </a:t>
            </a:r>
            <a:r>
              <a:rPr lang="cs-CZ" dirty="0" err="1"/>
              <a:t>friction</a:t>
            </a:r>
            <a:endParaRPr lang="cs-CZ" dirty="0"/>
          </a:p>
          <a:p>
            <a:pPr lvl="1"/>
            <a:r>
              <a:rPr lang="cs-CZ" dirty="0" err="1"/>
              <a:t>Oscillations</a:t>
            </a:r>
            <a:r>
              <a:rPr lang="cs-CZ" dirty="0"/>
              <a:t> and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ball</a:t>
            </a:r>
            <a:r>
              <a:rPr lang="cs-CZ" dirty="0"/>
              <a:t> </a:t>
            </a:r>
            <a:r>
              <a:rPr lang="cs-CZ" dirty="0" err="1"/>
              <a:t>bearings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258-37C7-CAB1-9367-03739D5A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133F-A5C5-0E69-F2C6-44F69ADA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9564-531B-8713-ECCC-1D2C24CE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13FA4-AB06-A7CC-8A95-3C24E2351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1AA3-DC5A-53FB-675F-E9B5B990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01" y="2748239"/>
            <a:ext cx="7101935" cy="6388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BEA2C3-8B5E-C561-0F6D-874A1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1" y="3768478"/>
            <a:ext cx="2600688" cy="89547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72007-A144-2662-DD20-51E7D378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184" y="1786185"/>
            <a:ext cx="1371791" cy="61921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44E844-BBD5-7C9E-0210-B0B2DEAA70BD}"/>
              </a:ext>
            </a:extLst>
          </p:cNvPr>
          <p:cNvSpPr txBox="1"/>
          <p:nvPr/>
        </p:nvSpPr>
        <p:spPr>
          <a:xfrm>
            <a:off x="7064184" y="131732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moment: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344906-C0E4-C52D-3151-A6E4ABE7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79672"/>
            <a:ext cx="3629532" cy="6763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1E1B4D-1A99-0E7B-08EE-CD1D4A04F30D}"/>
              </a:ext>
            </a:extLst>
          </p:cNvPr>
          <p:cNvCxnSpPr>
            <a:cxnSpLocks/>
          </p:cNvCxnSpPr>
          <p:nvPr/>
        </p:nvCxnSpPr>
        <p:spPr>
          <a:xfrm flipV="1">
            <a:off x="6096000" y="2066771"/>
            <a:ext cx="874474" cy="17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8941-62FF-88A3-3622-777BA41D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54D3-2910-3ED3-05AB-09F9B4AE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Relevant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cs-CZ" dirty="0"/>
              <a:t> and </a:t>
            </a:r>
            <a:r>
              <a:rPr lang="en-US" dirty="0"/>
              <a:t>phenomena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Magnetic coupling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Simulation</a:t>
            </a:r>
            <a:r>
              <a:rPr lang="en-US" dirty="0"/>
              <a:t> and testing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Torque transfer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Determining </a:t>
            </a:r>
            <a:r>
              <a:rPr lang="en-US" b="1" dirty="0"/>
              <a:t>drag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i="1" dirty="0"/>
              <a:t>(</a:t>
            </a:r>
            <a:r>
              <a:rPr lang="en-US" i="1" dirty="0"/>
              <a:t>Measuring spinner parameter</a:t>
            </a:r>
            <a:r>
              <a:rPr lang="cs-CZ" i="1" dirty="0"/>
              <a:t>s)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Summary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noProof="1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30F2-720E-3419-9007-60C932E4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DDE-B62A-03AC-3CA4-EACBCD49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C0E5-81D1-568C-8E0A-3D7072D2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333C1-4B29-B523-A732-AA9DB7D7B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180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r>
              <a:rPr lang="cs-CZ" dirty="0"/>
              <a:t> - </a:t>
            </a:r>
            <a:r>
              <a:rPr lang="cs-CZ" dirty="0" err="1"/>
              <a:t>Implementation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A1EFC7B-9895-F6E7-8B89-48BD391E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initial state as input</a:t>
            </a:r>
            <a:r>
              <a:rPr lang="cs-CZ" dirty="0"/>
              <a:t>:</a:t>
            </a:r>
          </a:p>
          <a:p>
            <a:pPr lvl="1"/>
            <a:r>
              <a:rPr lang="cs-CZ" dirty="0" err="1"/>
              <a:t>Positions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angles</a:t>
            </a:r>
            <a:r>
              <a:rPr lang="cs-CZ" dirty="0"/>
              <a:t> and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velocities</a:t>
            </a:r>
            <a:r>
              <a:rPr lang="cs-CZ" dirty="0"/>
              <a:t> (</a:t>
            </a:r>
            <a:r>
              <a:rPr lang="cs-CZ" dirty="0" err="1"/>
              <a:t>only</a:t>
            </a:r>
            <a:r>
              <a:rPr lang="cs-CZ" dirty="0"/>
              <a:t> in 2D)</a:t>
            </a:r>
          </a:p>
          <a:p>
            <a:pPr lvl="1"/>
            <a:r>
              <a:rPr lang="cs-CZ" dirty="0" err="1"/>
              <a:t>Each</a:t>
            </a:r>
            <a:r>
              <a:rPr lang="cs-CZ" dirty="0"/>
              <a:t> magnet </a:t>
            </a:r>
            <a:r>
              <a:rPr lang="cs-CZ" dirty="0" err="1"/>
              <a:t>interacts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b="1" dirty="0" err="1"/>
              <a:t>every</a:t>
            </a:r>
            <a:r>
              <a:rPr lang="cs-CZ" b="1" dirty="0"/>
              <a:t> </a:t>
            </a:r>
            <a:r>
              <a:rPr lang="cs-CZ" b="1" dirty="0" err="1"/>
              <a:t>other</a:t>
            </a:r>
            <a:r>
              <a:rPr lang="cs-CZ" b="1" dirty="0"/>
              <a:t> </a:t>
            </a:r>
            <a:r>
              <a:rPr lang="cs-CZ" dirty="0"/>
              <a:t>magnet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dipole</a:t>
            </a:r>
            <a:r>
              <a:rPr lang="cs-CZ" b="1" dirty="0"/>
              <a:t> model</a:t>
            </a:r>
            <a:endParaRPr lang="cs-CZ" dirty="0"/>
          </a:p>
          <a:p>
            <a:pPr lvl="1"/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calculate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torques on </a:t>
            </a:r>
            <a:r>
              <a:rPr lang="cs-CZ" b="1" dirty="0" err="1"/>
              <a:t>all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spinners</a:t>
            </a:r>
            <a:r>
              <a:rPr lang="cs-CZ" b="1" dirty="0"/>
              <a:t>:</a:t>
            </a:r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improved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RK4 </a:t>
            </a:r>
            <a:r>
              <a:rPr lang="cs-CZ" dirty="0" err="1"/>
              <a:t>method</a:t>
            </a:r>
            <a:endParaRPr lang="cs-CZ" dirty="0"/>
          </a:p>
          <a:p>
            <a:pPr lvl="1"/>
            <a:endParaRPr lang="en-US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B938AC7F-CCB3-3385-B701-B3FE626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7" y="3014134"/>
            <a:ext cx="5856312" cy="20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9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764"/>
            <a:ext cx="7193280" cy="939088"/>
          </a:xfrm>
        </p:spPr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9" name="Zástupný obsah 8" descr="Obsah obrázku text, řada/pruh, Písmo, typografie&#10;&#10;Popis byl vytvořen automaticky">
            <a:extLst>
              <a:ext uri="{FF2B5EF4-FFF2-40B4-BE49-F238E27FC236}">
                <a16:creationId xmlns:a16="http://schemas.microsoft.com/office/drawing/2014/main" id="{D0D41108-9000-B9B4-A2CC-E81494CE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0124" r="8658" b="4543"/>
          <a:stretch/>
        </p:blipFill>
        <p:spPr>
          <a:xfrm>
            <a:off x="3409244" y="1401151"/>
            <a:ext cx="8647290" cy="4883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/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Tested RK methods</a:t>
                </a:r>
                <a:r>
                  <a:rPr lang="cs-CZ" b="1" dirty="0"/>
                  <a:t>:</a:t>
                </a:r>
              </a:p>
              <a:p>
                <a:r>
                  <a:rPr lang="cs-CZ" dirty="0"/>
                  <a:t>Euler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dirty="0" err="1"/>
                  <a:t>Midpoint</a:t>
                </a:r>
                <a:r>
                  <a:rPr lang="cs-CZ" dirty="0"/>
                  <a:t> </a:t>
                </a:r>
                <a:r>
                  <a:rPr lang="cs-CZ" dirty="0" err="1"/>
                  <a:t>method</a:t>
                </a:r>
                <a:endParaRPr lang="cs-CZ" dirty="0"/>
              </a:p>
              <a:p>
                <a:r>
                  <a:rPr lang="cs-CZ" i="1" dirty="0" err="1"/>
                  <a:t>Heun‘s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i="1" dirty="0" err="1"/>
                  <a:t>Ralston‘s</a:t>
                </a:r>
                <a:r>
                  <a:rPr lang="cs-CZ" i="1" dirty="0"/>
                  <a:t> </a:t>
                </a:r>
                <a:r>
                  <a:rPr lang="cs-CZ" i="1" dirty="0" err="1"/>
                  <a:t>method</a:t>
                </a:r>
                <a:endParaRPr lang="cs-CZ" i="1" dirty="0"/>
              </a:p>
              <a:p>
                <a:r>
                  <a:rPr lang="cs-CZ" dirty="0"/>
                  <a:t>3/8-rule</a:t>
                </a:r>
              </a:p>
              <a:p>
                <a:r>
                  <a:rPr lang="cs-CZ" dirty="0"/>
                  <a:t>RK4</a:t>
                </a:r>
              </a:p>
              <a:p>
                <a:r>
                  <a:rPr lang="cs-CZ" dirty="0" err="1"/>
                  <a:t>Ralston‘s</a:t>
                </a:r>
                <a:r>
                  <a:rPr lang="cs-CZ" dirty="0"/>
                  <a:t> </a:t>
                </a:r>
                <a:r>
                  <a:rPr lang="cs-CZ" dirty="0" err="1"/>
                  <a:t>fourth</a:t>
                </a:r>
                <a:r>
                  <a:rPr lang="cs-CZ" dirty="0"/>
                  <a:t> </a:t>
                </a:r>
                <a:r>
                  <a:rPr lang="cs-CZ" dirty="0" err="1"/>
                  <a:t>order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36ACC596-B59C-FD6D-8024-456F4A09A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4" y="1714948"/>
                <a:ext cx="2661919" cy="2862322"/>
              </a:xfrm>
              <a:prstGeom prst="rect">
                <a:avLst/>
              </a:prstGeom>
              <a:blipFill>
                <a:blip r:embed="rId4"/>
                <a:stretch>
                  <a:fillRect l="-2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64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  <a:r>
              <a:rPr lang="cs-CZ" dirty="0"/>
              <a:t> – </a:t>
            </a:r>
            <a:r>
              <a:rPr lang="cs-CZ" dirty="0" err="1"/>
              <a:t>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87188B3-2AF9-CF8C-63C3-7DE7F1B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24637"/>
            <a:ext cx="3596640" cy="4244457"/>
          </a:xfrm>
        </p:spPr>
        <p:txBody>
          <a:bodyPr/>
          <a:lstStyle/>
          <a:p>
            <a:r>
              <a:rPr lang="cs-CZ" b="1" dirty="0"/>
              <a:t>Single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(blue)</a:t>
            </a:r>
            <a:r>
              <a:rPr lang="cs-CZ" dirty="0"/>
              <a:t> versus</a:t>
            </a:r>
          </a:p>
          <a:p>
            <a:r>
              <a:rPr lang="cs-CZ" b="1" dirty="0"/>
              <a:t>Double RK4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i="1" dirty="0"/>
              <a:t>(</a:t>
            </a:r>
            <a:r>
              <a:rPr lang="cs-CZ" i="1" dirty="0" err="1"/>
              <a:t>orange</a:t>
            </a:r>
            <a:r>
              <a:rPr lang="cs-CZ" i="1" dirty="0"/>
              <a:t>)</a:t>
            </a:r>
            <a:endParaRPr lang="en-US" i="1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D0D0C6D-69BD-D409-895F-B6AC2320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484694"/>
            <a:ext cx="7052979" cy="467974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7E31DF-EBEF-EFDD-B7F9-C8E8CB9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" y="2704217"/>
            <a:ext cx="3290613" cy="3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Simulated</a:t>
            </a:r>
            <a:r>
              <a:rPr lang="cs-CZ" dirty="0"/>
              <a:t> </a:t>
            </a:r>
            <a:r>
              <a:rPr lang="cs-CZ" dirty="0" err="1"/>
              <a:t>coupling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298809" cy="4333805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Oscillations</a:t>
                </a:r>
                <a:r>
                  <a:rPr lang="cs-CZ" dirty="0"/>
                  <a:t> </a:t>
                </a:r>
                <a:r>
                  <a:rPr lang="cs-CZ" dirty="0" err="1"/>
                  <a:t>around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driving</a:t>
                </a:r>
                <a:r>
                  <a:rPr lang="cs-CZ" dirty="0"/>
                  <a:t> </a:t>
                </a:r>
                <a:r>
                  <a:rPr lang="cs-CZ" dirty="0" err="1"/>
                  <a:t>velocity</a:t>
                </a:r>
                <a:r>
                  <a:rPr lang="cs-CZ" dirty="0"/>
                  <a:t> </a:t>
                </a:r>
                <a:r>
                  <a:rPr lang="cs-CZ" dirty="0" err="1"/>
                  <a:t>equllibrium</a:t>
                </a:r>
                <a:r>
                  <a:rPr lang="cs-CZ" dirty="0"/>
                  <a:t> </a:t>
                </a:r>
                <a:r>
                  <a:rPr lang="cs-CZ" dirty="0" err="1"/>
                  <a:t>were</a:t>
                </a:r>
                <a:r>
                  <a:rPr lang="cs-CZ" dirty="0"/>
                  <a:t> </a:t>
                </a:r>
                <a:r>
                  <a:rPr lang="cs-CZ" dirty="0" err="1"/>
                  <a:t>both</a:t>
                </a:r>
                <a:r>
                  <a:rPr lang="cs-CZ" dirty="0"/>
                  <a:t> </a:t>
                </a:r>
                <a:r>
                  <a:rPr lang="cs-CZ" b="1" dirty="0" err="1"/>
                  <a:t>observed</a:t>
                </a:r>
                <a:r>
                  <a:rPr lang="cs-CZ" b="1" dirty="0"/>
                  <a:t> and </a:t>
                </a:r>
                <a:r>
                  <a:rPr lang="cs-CZ" b="1" dirty="0" err="1"/>
                  <a:t>simulated</a:t>
                </a:r>
                <a:endParaRPr lang="cs-CZ" b="1" dirty="0"/>
              </a:p>
              <a:p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amplitudes</a:t>
                </a:r>
                <a:r>
                  <a:rPr lang="cs-CZ" i="1" dirty="0"/>
                  <a:t>/</a:t>
                </a:r>
                <a:r>
                  <a:rPr lang="cs-CZ" i="1" dirty="0" err="1"/>
                  <a:t>frequencies</a:t>
                </a:r>
                <a:r>
                  <a:rPr lang="cs-CZ" i="1" dirty="0"/>
                  <a:t> </a:t>
                </a:r>
                <a:r>
                  <a:rPr lang="cs-CZ" i="1" dirty="0" err="1"/>
                  <a:t>match</a:t>
                </a:r>
                <a:r>
                  <a:rPr lang="cs-CZ" i="1" dirty="0"/>
                  <a:t> </a:t>
                </a:r>
                <a:r>
                  <a:rPr lang="cs-CZ" i="1" dirty="0" err="1"/>
                  <a:t>somewhat</a:t>
                </a:r>
                <a:r>
                  <a:rPr lang="cs-CZ" i="1" dirty="0"/>
                  <a:t> (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±15%</m:t>
                    </m:r>
                  </m:oMath>
                </a14:m>
                <a:r>
                  <a:rPr lang="cs-CZ" i="1" dirty="0"/>
                  <a:t>), but </a:t>
                </a:r>
                <a:r>
                  <a:rPr lang="cs-CZ" i="1" dirty="0" err="1"/>
                  <a:t>our</a:t>
                </a:r>
                <a:r>
                  <a:rPr lang="cs-CZ" i="1" dirty="0"/>
                  <a:t> </a:t>
                </a:r>
                <a:r>
                  <a:rPr lang="cs-CZ" i="1" dirty="0" err="1"/>
                  <a:t>measuring</a:t>
                </a:r>
                <a:r>
                  <a:rPr lang="cs-CZ" i="1" dirty="0"/>
                  <a:t> </a:t>
                </a:r>
                <a:r>
                  <a:rPr lang="cs-CZ" i="1" dirty="0" err="1"/>
                  <a:t>accuracy</a:t>
                </a:r>
                <a:r>
                  <a:rPr lang="cs-CZ" i="1" dirty="0"/>
                  <a:t> </a:t>
                </a:r>
                <a:r>
                  <a:rPr lang="cs-CZ" i="1" dirty="0" err="1"/>
                  <a:t>isn‘t</a:t>
                </a:r>
                <a:r>
                  <a:rPr lang="cs-CZ" i="1" dirty="0"/>
                  <a:t> </a:t>
                </a:r>
                <a:r>
                  <a:rPr lang="cs-CZ" i="1" dirty="0" err="1"/>
                  <a:t>telling</a:t>
                </a:r>
                <a:r>
                  <a:rPr lang="cs-CZ" i="1" dirty="0"/>
                  <a:t> </a:t>
                </a:r>
                <a:r>
                  <a:rPr lang="cs-CZ" i="1" dirty="0" err="1"/>
                  <a:t>of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microscopic</a:t>
                </a:r>
                <a:r>
                  <a:rPr lang="cs-CZ" i="1" dirty="0"/>
                  <a:t> </a:t>
                </a:r>
                <a:r>
                  <a:rPr lang="cs-CZ" i="1" dirty="0" err="1"/>
                  <a:t>behaviour</a:t>
                </a:r>
                <a:endParaRPr lang="cs-CZ" i="1" dirty="0"/>
              </a:p>
              <a:p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main</a:t>
                </a:r>
                <a:r>
                  <a:rPr lang="cs-CZ" dirty="0"/>
                  <a:t> cause </a:t>
                </a:r>
                <a:r>
                  <a:rPr lang="cs-CZ" dirty="0" err="1"/>
                  <a:t>for</a:t>
                </a:r>
                <a:r>
                  <a:rPr lang="cs-CZ" dirty="0"/>
                  <a:t> </a:t>
                </a:r>
                <a:r>
                  <a:rPr lang="cs-CZ" dirty="0" err="1"/>
                  <a:t>this</a:t>
                </a:r>
                <a:r>
                  <a:rPr lang="cs-CZ" dirty="0"/>
                  <a:t> </a:t>
                </a:r>
                <a:r>
                  <a:rPr lang="cs-CZ" dirty="0" err="1"/>
                  <a:t>mismatch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poor</a:t>
                </a:r>
                <a:r>
                  <a:rPr lang="cs-CZ" b="1" dirty="0"/>
                  <a:t> </a:t>
                </a:r>
                <a:r>
                  <a:rPr lang="cs-CZ" b="1" dirty="0" err="1"/>
                  <a:t>quality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</a:t>
                </a:r>
                <a:r>
                  <a:rPr lang="cs-CZ" b="1" dirty="0"/>
                  <a:t> </a:t>
                </a:r>
                <a:r>
                  <a:rPr lang="cs-CZ" b="1" dirty="0" err="1"/>
                  <a:t>ball</a:t>
                </a:r>
                <a:r>
                  <a:rPr lang="cs-CZ" b="1" dirty="0"/>
                  <a:t> </a:t>
                </a:r>
                <a:r>
                  <a:rPr lang="cs-CZ" b="1" dirty="0" err="1"/>
                  <a:t>bearings</a:t>
                </a:r>
                <a:r>
                  <a:rPr lang="cs-CZ" dirty="0"/>
                  <a:t> and </a:t>
                </a:r>
                <a:r>
                  <a:rPr lang="cs-CZ" b="1" dirty="0" err="1"/>
                  <a:t>inconsistent</a:t>
                </a:r>
                <a:r>
                  <a:rPr lang="cs-CZ" b="1" dirty="0"/>
                  <a:t> drag </a:t>
                </a:r>
                <a:r>
                  <a:rPr lang="cs-CZ" b="1" dirty="0" err="1"/>
                  <a:t>coefficiets</a:t>
                </a:r>
                <a:r>
                  <a:rPr lang="cs-CZ" b="1" dirty="0"/>
                  <a:t> </a:t>
                </a:r>
                <a:r>
                  <a:rPr lang="cs-CZ" dirty="0" err="1"/>
                  <a:t>between</a:t>
                </a:r>
                <a:r>
                  <a:rPr lang="cs-CZ" dirty="0"/>
                  <a:t> </a:t>
                </a:r>
                <a:r>
                  <a:rPr lang="cs-CZ" dirty="0" err="1"/>
                  <a:t>spinners</a:t>
                </a:r>
                <a:endParaRPr lang="en-US" dirty="0"/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298809" cy="4333805"/>
              </a:xfrm>
              <a:blipFill>
                <a:blip r:embed="rId3"/>
                <a:stretch>
                  <a:fillRect l="-1418" t="-1547" r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Simulation</a:t>
            </a:r>
            <a:endParaRPr lang="en-US" dirty="0"/>
          </a:p>
        </p:txBody>
      </p:sp>
      <p:pic>
        <p:nvPicPr>
          <p:cNvPr id="8" name="Zástupný obsah 9">
            <a:extLst>
              <a:ext uri="{FF2B5EF4-FFF2-40B4-BE49-F238E27FC236}">
                <a16:creationId xmlns:a16="http://schemas.microsoft.com/office/drawing/2014/main" id="{536593D9-39B9-CDDF-863B-9F58045B1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7957" r="8484" b="4849"/>
          <a:stretch/>
        </p:blipFill>
        <p:spPr>
          <a:xfrm>
            <a:off x="5527347" y="1414839"/>
            <a:ext cx="5963284" cy="4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FC86C3-9B94-AB08-8DB8-A88C1544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categorization	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14FDA1-B649-F3C5-85AE-09389C18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5BC496-F956-E98E-DC68-AAAB26BF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E37AE-B7FF-A6F0-6713-7E7817FB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5258BB7D-2772-33BB-6512-0EC472F80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ástupný obsah 10">
                <a:extLst>
                  <a:ext uri="{FF2B5EF4-FFF2-40B4-BE49-F238E27FC236}">
                    <a16:creationId xmlns:a16="http://schemas.microsoft.com/office/drawing/2014/main" id="{5D1AF0E3-4D8D-902F-5148-777433A7BA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3931920" cy="4444338"/>
              </a:xfrm>
            </p:spPr>
            <p:txBody>
              <a:bodyPr/>
              <a:lstStyle/>
              <a:p>
                <a:r>
                  <a:rPr lang="cs-CZ" dirty="0"/>
                  <a:t>Simulating </a:t>
                </a:r>
                <a:r>
                  <a:rPr lang="cs-CZ" dirty="0" err="1"/>
                  <a:t>behaviours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:r>
                  <a:rPr lang="cs-CZ" dirty="0" err="1"/>
                  <a:t>parameters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0" dirty="0" err="1"/>
                  <a:t>Starting</a:t>
                </a:r>
                <a:r>
                  <a:rPr lang="cs-CZ" b="0" dirty="0"/>
                  <a:t> </a:t>
                </a:r>
                <a:r>
                  <a:rPr lang="cs-CZ" b="0" dirty="0" err="1"/>
                  <a:t>velocity</a:t>
                </a:r>
                <a:r>
                  <a:rPr lang="cs-CZ" b="0" dirty="0"/>
                  <a:t>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𝑑𝑟𝑖𝑣𝑒𝑛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𝑑𝑟𝑖𝑣𝑖𝑛𝑔</m:t>
                            </m:r>
                          </m:sub>
                        </m:sSub>
                      </m:den>
                    </m:f>
                  </m:oMath>
                </a14:m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</m:oMath>
                </a14:m>
                <a:endParaRPr lang="cs-CZ" b="0" dirty="0"/>
              </a:p>
              <a:p>
                <a:pPr lvl="1"/>
                <a:r>
                  <a:rPr lang="cs-CZ" dirty="0"/>
                  <a:t>Distance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cs-CZ" dirty="0"/>
              </a:p>
              <a:p>
                <a:r>
                  <a:rPr lang="cs-CZ" dirty="0" err="1"/>
                  <a:t>Automated</a:t>
                </a:r>
                <a:r>
                  <a:rPr lang="cs-CZ" dirty="0"/>
                  <a:t> </a:t>
                </a:r>
                <a:r>
                  <a:rPr lang="cs-CZ" dirty="0" err="1"/>
                  <a:t>categorization</a:t>
                </a:r>
                <a:r>
                  <a:rPr lang="cs-CZ" dirty="0"/>
                  <a:t> </a:t>
                </a:r>
                <a:r>
                  <a:rPr lang="cs-CZ" dirty="0" err="1"/>
                  <a:t>using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dirty="0"/>
                  <a:t>Standard </a:t>
                </a:r>
                <a:r>
                  <a:rPr lang="cs-CZ" dirty="0" err="1"/>
                  <a:t>deviation</a:t>
                </a:r>
                <a:endParaRPr lang="cs-CZ" dirty="0"/>
              </a:p>
              <a:p>
                <a:pPr lvl="1"/>
                <a:r>
                  <a:rPr lang="cs-CZ" dirty="0" err="1"/>
                  <a:t>Linear</a:t>
                </a:r>
                <a:r>
                  <a:rPr lang="cs-CZ" dirty="0"/>
                  <a:t> fit </a:t>
                </a:r>
                <a:r>
                  <a:rPr lang="cs-CZ" dirty="0" err="1"/>
                  <a:t>slope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Passing</a:t>
                </a:r>
                <a:r>
                  <a:rPr lang="cs-CZ" dirty="0"/>
                  <a:t> </a:t>
                </a:r>
                <a:r>
                  <a:rPr lang="cs-CZ" dirty="0" err="1"/>
                  <a:t>through</a:t>
                </a:r>
                <a:r>
                  <a:rPr lang="cs-CZ" dirty="0"/>
                  <a:t> 0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Zástupný obsah 10">
                <a:extLst>
                  <a:ext uri="{FF2B5EF4-FFF2-40B4-BE49-F238E27FC236}">
                    <a16:creationId xmlns:a16="http://schemas.microsoft.com/office/drawing/2014/main" id="{5D1AF0E3-4D8D-902F-5148-777433A7B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3931920" cy="4444338"/>
              </a:xfrm>
              <a:blipFill>
                <a:blip r:embed="rId2"/>
                <a:stretch>
                  <a:fillRect l="-1550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Zástupný obsah 8" descr="Obsah obrázku text, snímek obrazovky, diagram, Písmo&#10;&#10;Popis byl vytvořen automaticky">
            <a:extLst>
              <a:ext uri="{FF2B5EF4-FFF2-40B4-BE49-F238E27FC236}">
                <a16:creationId xmlns:a16="http://schemas.microsoft.com/office/drawing/2014/main" id="{BBFBBB69-B2E9-6CD1-C719-82F62513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-1706" r="3798" b="2279"/>
          <a:stretch/>
        </p:blipFill>
        <p:spPr>
          <a:xfrm>
            <a:off x="5135231" y="1358279"/>
            <a:ext cx="7021600" cy="49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8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41FC86C3-9B94-AB08-8DB8-A88C154448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41FC86C3-9B94-AB08-8DB8-A88C15444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14FDA1-B649-F3C5-85AE-09389C18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5BC496-F956-E98E-DC68-AAAB26BF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E37AE-B7FF-A6F0-6713-7E7817FB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5258BB7D-2772-33BB-6512-0EC472F80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A807148-D8AC-35AD-DF7E-4510D48D46FB}"/>
              </a:ext>
            </a:extLst>
          </p:cNvPr>
          <p:cNvSpPr/>
          <p:nvPr/>
        </p:nvSpPr>
        <p:spPr>
          <a:xfrm>
            <a:off x="-550985" y="1324708"/>
            <a:ext cx="12895383" cy="59962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Zástupný obsah 8" descr="Obsah obrázku text, snímek obrazovky, grafický design, Grafika&#10;&#10;Popis byl vytvořen automaticky">
            <a:extLst>
              <a:ext uri="{FF2B5EF4-FFF2-40B4-BE49-F238E27FC236}">
                <a16:creationId xmlns:a16="http://schemas.microsoft.com/office/drawing/2014/main" id="{49BAB473-9BE6-F718-9DF7-1CE86EE90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5678" r="9897" b="3332"/>
          <a:stretch/>
        </p:blipFill>
        <p:spPr>
          <a:xfrm>
            <a:off x="3465976" y="1225691"/>
            <a:ext cx="8655684" cy="5753777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49C60914-FD16-A5AB-843A-1A7147B99E35}"/>
              </a:ext>
            </a:extLst>
          </p:cNvPr>
          <p:cNvSpPr txBox="1"/>
          <p:nvPr/>
        </p:nvSpPr>
        <p:spPr>
          <a:xfrm>
            <a:off x="117230" y="1664676"/>
            <a:ext cx="32772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stable</a:t>
            </a:r>
            <a:r>
              <a:rPr lang="cs-CZ" b="1" dirty="0"/>
              <a:t> interval </a:t>
            </a:r>
            <a:r>
              <a:rPr lang="cs-CZ" b="1" dirty="0" err="1"/>
              <a:t>size</a:t>
            </a:r>
            <a:r>
              <a:rPr lang="cs-CZ" b="1" dirty="0"/>
              <a:t> </a:t>
            </a:r>
            <a:r>
              <a:rPr lang="cs-CZ" b="1" dirty="0" err="1"/>
              <a:t>tapers</a:t>
            </a:r>
            <a:r>
              <a:rPr lang="cs-CZ" b="1" dirty="0"/>
              <a:t> </a:t>
            </a:r>
            <a:r>
              <a:rPr lang="cs-CZ" b="1" dirty="0" err="1"/>
              <a:t>off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increasing</a:t>
            </a:r>
            <a:r>
              <a:rPr lang="cs-CZ" b="1" dirty="0"/>
              <a:t> distance</a:t>
            </a:r>
          </a:p>
          <a:p>
            <a:endParaRPr lang="cs-CZ" dirty="0"/>
          </a:p>
          <a:p>
            <a:r>
              <a:rPr lang="cs-CZ" b="1" dirty="0" err="1"/>
              <a:t>Critical</a:t>
            </a:r>
            <a:r>
              <a:rPr lang="cs-CZ" b="1" dirty="0"/>
              <a:t> line</a:t>
            </a:r>
            <a:r>
              <a:rPr lang="cs-CZ" dirty="0"/>
              <a:t> </a:t>
            </a:r>
            <a:r>
              <a:rPr lang="cs-CZ" dirty="0" err="1"/>
              <a:t>between</a:t>
            </a:r>
            <a:r>
              <a:rPr lang="cs-CZ" dirty="0"/>
              <a:t> </a:t>
            </a:r>
            <a:r>
              <a:rPr lang="cs-CZ" b="1" dirty="0"/>
              <a:t>chaos</a:t>
            </a:r>
            <a:r>
              <a:rPr lang="cs-CZ" dirty="0"/>
              <a:t> and </a:t>
            </a:r>
            <a:r>
              <a:rPr lang="cs-CZ" b="1" dirty="0" err="1"/>
              <a:t>weak</a:t>
            </a:r>
            <a:r>
              <a:rPr lang="cs-CZ" b="1" dirty="0"/>
              <a:t> </a:t>
            </a:r>
            <a:r>
              <a:rPr lang="cs-CZ" b="1" dirty="0" err="1"/>
              <a:t>interaction</a:t>
            </a:r>
            <a:endParaRPr lang="cs-CZ" b="1" dirty="0"/>
          </a:p>
          <a:p>
            <a:endParaRPr lang="cs-CZ" b="1" dirty="0"/>
          </a:p>
          <a:p>
            <a:r>
              <a:rPr lang="cs-CZ" dirty="0" err="1"/>
              <a:t>Increasing</a:t>
            </a:r>
            <a:r>
              <a:rPr lang="cs-CZ" dirty="0"/>
              <a:t> mode </a:t>
            </a:r>
            <a:r>
              <a:rPr lang="cs-CZ" b="1" dirty="0" err="1"/>
              <a:t>islands</a:t>
            </a:r>
            <a:r>
              <a:rPr lang="cs-CZ" b="1" dirty="0"/>
              <a:t> </a:t>
            </a:r>
            <a:r>
              <a:rPr lang="cs-CZ" b="1" dirty="0" err="1"/>
              <a:t>get</a:t>
            </a:r>
            <a:r>
              <a:rPr lang="cs-CZ" b="1" dirty="0"/>
              <a:t> </a:t>
            </a:r>
            <a:r>
              <a:rPr lang="cs-CZ" b="1" dirty="0" err="1"/>
              <a:t>smaller</a:t>
            </a:r>
            <a:r>
              <a:rPr lang="cs-CZ" b="1" dirty="0"/>
              <a:t> in </a:t>
            </a:r>
            <a:r>
              <a:rPr lang="cs-CZ" b="1" dirty="0" err="1"/>
              <a:t>size</a:t>
            </a:r>
            <a:endParaRPr lang="cs-CZ" b="1" dirty="0"/>
          </a:p>
          <a:p>
            <a:endParaRPr lang="cs-CZ" b="1" dirty="0"/>
          </a:p>
          <a:p>
            <a:r>
              <a:rPr lang="cs-CZ" dirty="0"/>
              <a:t>Non-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observed</a:t>
            </a:r>
            <a:endParaRPr lang="cs-CZ" dirty="0"/>
          </a:p>
          <a:p>
            <a:endParaRPr lang="cs-CZ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799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Zástupný obsah 8" descr="Obsah obrázku text, snímek obrazovky, diagram, Barevnost&#10;&#10;Popis byl vytvořen automaticky">
            <a:extLst>
              <a:ext uri="{FF2B5EF4-FFF2-40B4-BE49-F238E27FC236}">
                <a16:creationId xmlns:a16="http://schemas.microsoft.com/office/drawing/2014/main" id="{ACC993BC-26A0-46EF-E5F1-D18F3CC2F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3692" r="12999" b="4847"/>
          <a:stretch/>
        </p:blipFill>
        <p:spPr>
          <a:xfrm>
            <a:off x="0" y="1346627"/>
            <a:ext cx="6342185" cy="4960388"/>
          </a:xfr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9F41C0-B41A-BA7E-2EAA-87A136BC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6E53A63-C3E0-8C57-788C-454A310B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F0373D-DC4B-5A4E-01ED-32365E0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26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600C8076-4358-37CE-D504-0AB998E82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pic>
        <p:nvPicPr>
          <p:cNvPr id="11" name="Obrázek 10" descr="Obsah obrázku text, diagram, snímek obrazovky, mapa&#10;&#10;Popis byl vytvořen automaticky">
            <a:extLst>
              <a:ext uri="{FF2B5EF4-FFF2-40B4-BE49-F238E27FC236}">
                <a16:creationId xmlns:a16="http://schemas.microsoft.com/office/drawing/2014/main" id="{F978316D-66AA-EE22-358E-454C489C7A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" t="5403" r="13206" b="3755"/>
          <a:stretch/>
        </p:blipFill>
        <p:spPr>
          <a:xfrm>
            <a:off x="6691329" y="1780198"/>
            <a:ext cx="5344753" cy="4161692"/>
          </a:xfrm>
          <a:prstGeom prst="rect">
            <a:avLst/>
          </a:prstGeom>
        </p:spPr>
      </p:pic>
      <p:sp>
        <p:nvSpPr>
          <p:cNvPr id="12" name="Obdélník 11">
            <a:extLst>
              <a:ext uri="{FF2B5EF4-FFF2-40B4-BE49-F238E27FC236}">
                <a16:creationId xmlns:a16="http://schemas.microsoft.com/office/drawing/2014/main" id="{EB8A3381-7075-7CAF-DB9D-1B07C26A447C}"/>
              </a:ext>
            </a:extLst>
          </p:cNvPr>
          <p:cNvSpPr/>
          <p:nvPr/>
        </p:nvSpPr>
        <p:spPr>
          <a:xfrm>
            <a:off x="1688123" y="5511373"/>
            <a:ext cx="785446" cy="150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C2EECD4-1D61-A6C6-B7E4-0231F3A704A1}"/>
              </a:ext>
            </a:extLst>
          </p:cNvPr>
          <p:cNvCxnSpPr>
            <a:cxnSpLocks/>
          </p:cNvCxnSpPr>
          <p:nvPr/>
        </p:nvCxnSpPr>
        <p:spPr>
          <a:xfrm flipV="1">
            <a:off x="2473569" y="2063262"/>
            <a:ext cx="4687933" cy="3448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F4CC70B0-A74F-689F-E07E-57137A9B056B}"/>
              </a:ext>
            </a:extLst>
          </p:cNvPr>
          <p:cNvCxnSpPr>
            <a:cxnSpLocks/>
          </p:cNvCxnSpPr>
          <p:nvPr/>
        </p:nvCxnSpPr>
        <p:spPr>
          <a:xfrm flipV="1">
            <a:off x="2497016" y="5632308"/>
            <a:ext cx="4711380" cy="19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612027EC-D90E-8329-5D21-A97A07E61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948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9F41C0-B41A-BA7E-2EAA-87A136BC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6E53A63-C3E0-8C57-788C-454A310B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F0373D-DC4B-5A4E-01ED-32365E0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600C8076-4358-37CE-D504-0AB998E82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Chaos</a:t>
            </a:r>
          </a:p>
        </p:txBody>
      </p:sp>
      <p:pic>
        <p:nvPicPr>
          <p:cNvPr id="8" name="Picture 7" descr="A purple and orange gradient&#10;&#10;Description automatically generated">
            <a:extLst>
              <a:ext uri="{FF2B5EF4-FFF2-40B4-BE49-F238E27FC236}">
                <a16:creationId xmlns:a16="http://schemas.microsoft.com/office/drawing/2014/main" id="{962C33D8-93EF-0690-1D26-C801B62E5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5108" r="12143" b="3961"/>
          <a:stretch/>
        </p:blipFill>
        <p:spPr>
          <a:xfrm>
            <a:off x="2488749" y="1415142"/>
            <a:ext cx="6726821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6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85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49F463-2C1F-18B1-4C1B-3239FACF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2CA3F9-E886-9D39-51C7-43F3E562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710E43-FF16-149A-AEBC-A1856624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8C64E7A5-B06C-F39B-8E43-DE9056324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Chaos</a:t>
            </a:r>
            <a:endParaRPr lang="en-US" dirty="0"/>
          </a:p>
        </p:txBody>
      </p:sp>
      <p:pic>
        <p:nvPicPr>
          <p:cNvPr id="9" name="Zástupný obsah 8" descr="Obsah obrázku text, snímek obrazovky, Barevnost&#10;&#10;Popis byl vytvořen automaticky">
            <a:extLst>
              <a:ext uri="{FF2B5EF4-FFF2-40B4-BE49-F238E27FC236}">
                <a16:creationId xmlns:a16="http://schemas.microsoft.com/office/drawing/2014/main" id="{266497C8-7FFD-3F8D-B496-5EC50E6C5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5416" r="9967" b="3859"/>
          <a:stretch/>
        </p:blipFill>
        <p:spPr>
          <a:xfrm>
            <a:off x="3430166" y="1275882"/>
            <a:ext cx="8421858" cy="5582118"/>
          </a:xfr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622E35AE-239C-3FD1-7442-B2073C52C315}"/>
              </a:ext>
            </a:extLst>
          </p:cNvPr>
          <p:cNvSpPr txBox="1"/>
          <p:nvPr/>
        </p:nvSpPr>
        <p:spPr>
          <a:xfrm>
            <a:off x="117230" y="1664676"/>
            <a:ext cx="3277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stable</a:t>
            </a:r>
            <a:r>
              <a:rPr lang="cs-CZ" b="1" dirty="0"/>
              <a:t> interval </a:t>
            </a:r>
            <a:r>
              <a:rPr lang="cs-CZ" b="1" dirty="0" err="1"/>
              <a:t>size</a:t>
            </a:r>
            <a:r>
              <a:rPr lang="cs-CZ" b="1" dirty="0"/>
              <a:t> </a:t>
            </a:r>
            <a:r>
              <a:rPr lang="cs-CZ" b="1" dirty="0" err="1"/>
              <a:t>tapers</a:t>
            </a:r>
            <a:r>
              <a:rPr lang="cs-CZ" b="1" dirty="0"/>
              <a:t> </a:t>
            </a:r>
            <a:r>
              <a:rPr lang="cs-CZ" b="1" dirty="0" err="1"/>
              <a:t>off</a:t>
            </a:r>
            <a:r>
              <a:rPr lang="cs-CZ" b="1" dirty="0"/>
              <a:t> </a:t>
            </a:r>
            <a:r>
              <a:rPr lang="cs-CZ" b="1" dirty="0" err="1"/>
              <a:t>with</a:t>
            </a:r>
            <a:r>
              <a:rPr lang="cs-CZ" b="1" dirty="0"/>
              <a:t> </a:t>
            </a:r>
            <a:r>
              <a:rPr lang="cs-CZ" b="1" dirty="0" err="1"/>
              <a:t>increasing</a:t>
            </a:r>
            <a:r>
              <a:rPr lang="cs-CZ" b="1" dirty="0"/>
              <a:t> </a:t>
            </a:r>
            <a:r>
              <a:rPr lang="cs-CZ" b="1" dirty="0" err="1"/>
              <a:t>driving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endParaRPr lang="cs-CZ" b="1" dirty="0"/>
          </a:p>
          <a:p>
            <a:endParaRPr lang="cs-CZ" b="1" dirty="0"/>
          </a:p>
          <a:p>
            <a:r>
              <a:rPr lang="cs-CZ" dirty="0"/>
              <a:t>New, </a:t>
            </a:r>
            <a:r>
              <a:rPr lang="cs-CZ" dirty="0" err="1"/>
              <a:t>previously</a:t>
            </a:r>
            <a:r>
              <a:rPr lang="cs-CZ" dirty="0"/>
              <a:t> </a:t>
            </a:r>
            <a:r>
              <a:rPr lang="cs-CZ" dirty="0" err="1"/>
              <a:t>unobserved</a:t>
            </a:r>
            <a:r>
              <a:rPr lang="cs-CZ" dirty="0"/>
              <a:t>, non-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modes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occured</a:t>
            </a:r>
            <a:r>
              <a:rPr lang="cs-CZ" dirty="0"/>
              <a:t>:</a:t>
            </a:r>
          </a:p>
          <a:p>
            <a:r>
              <a:rPr lang="cs-CZ" dirty="0"/>
              <a:t>3:2, 4:3, 6:5, 2:3</a:t>
            </a:r>
          </a:p>
          <a:p>
            <a:endParaRPr lang="cs-CZ" dirty="0"/>
          </a:p>
          <a:p>
            <a:r>
              <a:rPr lang="cs-CZ" dirty="0" err="1"/>
              <a:t>Fractal-like</a:t>
            </a:r>
            <a:r>
              <a:rPr lang="cs-CZ" dirty="0"/>
              <a:t> </a:t>
            </a:r>
            <a:r>
              <a:rPr lang="cs-CZ" dirty="0" err="1"/>
              <a:t>borders</a:t>
            </a:r>
            <a:r>
              <a:rPr lang="cs-CZ" dirty="0"/>
              <a:t> </a:t>
            </a:r>
            <a:r>
              <a:rPr lang="cs-CZ" dirty="0" err="1"/>
              <a:t>around</a:t>
            </a:r>
            <a:r>
              <a:rPr lang="cs-CZ" dirty="0"/>
              <a:t> stability </a:t>
            </a:r>
            <a:r>
              <a:rPr lang="cs-CZ" dirty="0" err="1"/>
              <a:t>island</a:t>
            </a:r>
            <a:r>
              <a:rPr lang="cs-CZ" dirty="0"/>
              <a:t> 1:1 are </a:t>
            </a:r>
            <a:r>
              <a:rPr lang="cs-CZ" dirty="0" err="1"/>
              <a:t>observed</a:t>
            </a:r>
            <a:endParaRPr lang="cs-CZ" dirty="0"/>
          </a:p>
          <a:p>
            <a:endParaRPr lang="cs-CZ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677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𝑑𝑟𝑖𝑣𝑖𝑛𝑔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</a:t>
                </a:r>
                <a:r>
                  <a:rPr lang="cs-CZ" dirty="0" err="1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BDABB35B-06CD-B68C-1229-EF1C1EC1C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85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49F463-2C1F-18B1-4C1B-3239FACF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2CA3F9-E886-9D39-51C7-43F3E562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710E43-FF16-149A-AEBC-A1856624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29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8C64E7A5-B06C-F39B-8E43-DE9056324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Chaos</a:t>
            </a:r>
            <a:endParaRPr lang="en-US" dirty="0"/>
          </a:p>
        </p:txBody>
      </p:sp>
      <p:pic>
        <p:nvPicPr>
          <p:cNvPr id="11" name="Zástupný obsah 10" descr="Obsah obrázku text, snímek obrazovky, diagram&#10;&#10;Popis byl vytvořen automaticky">
            <a:extLst>
              <a:ext uri="{FF2B5EF4-FFF2-40B4-BE49-F238E27FC236}">
                <a16:creationId xmlns:a16="http://schemas.microsoft.com/office/drawing/2014/main" id="{BFFD0493-41E9-BB8E-82BA-C0484E3EA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2982" r="12185" b="3919"/>
          <a:stretch/>
        </p:blipFill>
        <p:spPr>
          <a:xfrm>
            <a:off x="0" y="1658593"/>
            <a:ext cx="5509846" cy="4370732"/>
          </a:xfrm>
        </p:spPr>
      </p:pic>
      <p:pic>
        <p:nvPicPr>
          <p:cNvPr id="15" name="Obrázek 14" descr="Obsah obrázku text, snímek obrazovky&#10;&#10;Popis byl vytvořen automaticky">
            <a:extLst>
              <a:ext uri="{FF2B5EF4-FFF2-40B4-BE49-F238E27FC236}">
                <a16:creationId xmlns:a16="http://schemas.microsoft.com/office/drawing/2014/main" id="{9FF3A583-7FA3-389C-6648-867F0F6782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4487" r="13610" b="3938"/>
          <a:stretch/>
        </p:blipFill>
        <p:spPr>
          <a:xfrm>
            <a:off x="5509847" y="1743709"/>
            <a:ext cx="6682153" cy="42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4C3E-D8C4-457E-66D2-E28D2CC1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several </a:t>
            </a:r>
            <a:r>
              <a:rPr lang="en-US" sz="2400" b="1" dirty="0"/>
              <a:t>identical</a:t>
            </a:r>
            <a:r>
              <a:rPr lang="en-US" sz="2400" dirty="0"/>
              <a:t> fidget spinners and attach neodymium magnets to their ends. If you place them side by side </a:t>
            </a:r>
            <a:r>
              <a:rPr lang="en-US" sz="2400" b="1" dirty="0"/>
              <a:t>on a plane</a:t>
            </a:r>
            <a:r>
              <a:rPr lang="en-US" sz="2400" dirty="0"/>
              <a:t> and </a:t>
            </a:r>
            <a:r>
              <a:rPr lang="en-US" sz="2400" b="1" dirty="0"/>
              <a:t>rotate one of them</a:t>
            </a:r>
            <a:r>
              <a:rPr lang="en-US" sz="2400" dirty="0"/>
              <a:t>, the remaining ones start to rotate </a:t>
            </a:r>
            <a:r>
              <a:rPr lang="en-US" sz="2400" b="1" dirty="0"/>
              <a:t>only due to the magnetic field</a:t>
            </a:r>
            <a:r>
              <a:rPr lang="en-US" sz="2400" dirty="0"/>
              <a:t>. Investigate and explain the phenomenon.</a:t>
            </a:r>
            <a:endParaRPr lang="cs-CZ" sz="2400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We</a:t>
            </a:r>
            <a:r>
              <a:rPr lang="cs-CZ" dirty="0"/>
              <a:t> focused on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dirty="0"/>
              <a:t> and </a:t>
            </a:r>
            <a:r>
              <a:rPr lang="cs-CZ" b="1" dirty="0" err="1"/>
              <a:t>angular</a:t>
            </a:r>
            <a:r>
              <a:rPr lang="cs-CZ" b="1" dirty="0"/>
              <a:t> </a:t>
            </a:r>
            <a:r>
              <a:rPr lang="cs-CZ" b="1" dirty="0" err="1"/>
              <a:t>velocity</a:t>
            </a:r>
            <a:r>
              <a:rPr lang="cs-CZ" b="1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b="1" dirty="0"/>
              <a:t>2 spinners</a:t>
            </a:r>
            <a:r>
              <a:rPr lang="cs-CZ" dirty="0"/>
              <a:t>, since anything above that </a:t>
            </a:r>
            <a:r>
              <a:rPr lang="en-US" dirty="0"/>
              <a:t>starts behaving </a:t>
            </a:r>
            <a:r>
              <a:rPr lang="en-US" b="1" dirty="0"/>
              <a:t>chaotically</a:t>
            </a:r>
            <a:r>
              <a:rPr lang="en-US" dirty="0"/>
              <a:t> and is hard to quantitatively measure</a:t>
            </a:r>
            <a:r>
              <a:rPr lang="cs-CZ" dirty="0"/>
              <a:t>. </a:t>
            </a:r>
          </a:p>
          <a:p>
            <a:r>
              <a:rPr lang="en-US" dirty="0"/>
              <a:t>We always kept all the spinners </a:t>
            </a:r>
            <a:r>
              <a:rPr lang="en-US" b="1" dirty="0"/>
              <a:t>in </a:t>
            </a:r>
            <a:r>
              <a:rPr lang="cs-CZ" b="1" dirty="0" err="1"/>
              <a:t>one</a:t>
            </a:r>
            <a:r>
              <a:rPr lang="cs-CZ" b="1" dirty="0"/>
              <a:t> </a:t>
            </a:r>
            <a:r>
              <a:rPr lang="en-US" b="1" dirty="0"/>
              <a:t>plane </a:t>
            </a:r>
            <a:r>
              <a:rPr lang="en-US" dirty="0"/>
              <a:t>and </a:t>
            </a:r>
            <a:r>
              <a:rPr lang="en-US" b="1" dirty="0"/>
              <a:t>firmly put in place</a:t>
            </a:r>
            <a:r>
              <a:rPr lang="en-US" dirty="0"/>
              <a:t>, so that they</a:t>
            </a:r>
            <a:r>
              <a:rPr lang="cs-CZ" dirty="0"/>
              <a:t> </a:t>
            </a:r>
            <a:r>
              <a:rPr lang="cs-CZ" dirty="0" err="1"/>
              <a:t>wouldn</a:t>
            </a:r>
            <a:r>
              <a:rPr lang="en-US" dirty="0"/>
              <a:t>’t move around.</a:t>
            </a:r>
          </a:p>
          <a:p>
            <a:r>
              <a:rPr lang="en-US" dirty="0"/>
              <a:t>We used </a:t>
            </a:r>
            <a:r>
              <a:rPr lang="en-US" b="1" dirty="0"/>
              <a:t>identical spinners </a:t>
            </a:r>
            <a:r>
              <a:rPr lang="en-US" dirty="0"/>
              <a:t>with </a:t>
            </a:r>
            <a:r>
              <a:rPr lang="en-US" b="1" dirty="0"/>
              <a:t>identical magnets</a:t>
            </a:r>
            <a:r>
              <a:rPr lang="en-US" dirty="0"/>
              <a:t> and </a:t>
            </a:r>
            <a:r>
              <a:rPr lang="en-US" b="1" dirty="0"/>
              <a:t>magnet </a:t>
            </a:r>
            <a:r>
              <a:rPr lang="cs-CZ" b="1" dirty="0" err="1"/>
              <a:t>counts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871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algorithm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compares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behaviour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and a </a:t>
                </a:r>
                <a:r>
                  <a:rPr lang="cs-CZ" sz="1800" b="1" dirty="0" err="1">
                    <a:latin typeface="+mj-lt"/>
                  </a:rPr>
                  <a:t>driven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dirty="0" err="1">
                    <a:latin typeface="+mj-lt"/>
                  </a:rPr>
                  <a:t>disturbed</a:t>
                </a:r>
                <a:r>
                  <a:rPr lang="cs-CZ" sz="1800" dirty="0">
                    <a:latin typeface="+mj-lt"/>
                  </a:rPr>
                  <a:t>) </a:t>
                </a:r>
                <a:r>
                  <a:rPr lang="cs-CZ" sz="1800" dirty="0" err="1">
                    <a:latin typeface="+mj-lt"/>
                  </a:rPr>
                  <a:t>spinner</a:t>
                </a: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angular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displacement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of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an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undisturbed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grows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linearly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dirty="0">
                    <a:latin typeface="+mj-lt"/>
                  </a:rPr>
                  <a:t>in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(</a:t>
                </a:r>
                <a:r>
                  <a:rPr lang="cs-CZ" sz="1800" b="1" dirty="0" err="1">
                    <a:latin typeface="+mj-lt"/>
                  </a:rPr>
                  <a:t>constant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angular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velocity</a:t>
                </a:r>
                <a:r>
                  <a:rPr lang="cs-CZ" sz="1800" dirty="0"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cs-CZ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We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also</a:t>
                </a:r>
                <a:r>
                  <a:rPr lang="cs-CZ" sz="1800" dirty="0">
                    <a:latin typeface="+mj-lt"/>
                  </a:rPr>
                  <a:t> talk </a:t>
                </a:r>
                <a:r>
                  <a:rPr lang="cs-CZ" sz="1800" dirty="0" err="1">
                    <a:latin typeface="+mj-lt"/>
                  </a:rPr>
                  <a:t>about</a:t>
                </a:r>
                <a:r>
                  <a:rPr lang="cs-CZ" sz="1800" dirty="0">
                    <a:latin typeface="+mj-lt"/>
                  </a:rPr>
                  <a:t> a „</a:t>
                </a:r>
                <a:r>
                  <a:rPr lang="cs-CZ" sz="1800" b="1" dirty="0">
                    <a:latin typeface="+mj-lt"/>
                  </a:rPr>
                  <a:t>sub-period (</a:t>
                </a:r>
                <a:r>
                  <a:rPr lang="cs-CZ" sz="1800" b="1" dirty="0" err="1">
                    <a:latin typeface="+mj-lt"/>
                  </a:rPr>
                  <a:t>denoted</a:t>
                </a:r>
                <a:r>
                  <a:rPr lang="cs-CZ" sz="18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cs-CZ" sz="1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cs-CZ" sz="1800" b="1" dirty="0">
                    <a:latin typeface="+mj-lt"/>
                  </a:rPr>
                  <a:t>)“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which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means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time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it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takes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for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the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spinner</a:t>
                </a:r>
                <a:r>
                  <a:rPr lang="cs-CZ" sz="1800" dirty="0">
                    <a:latin typeface="+mj-lt"/>
                  </a:rPr>
                  <a:t> to </a:t>
                </a:r>
                <a:r>
                  <a:rPr lang="cs-CZ" sz="1800" dirty="0" err="1">
                    <a:latin typeface="+mj-lt"/>
                  </a:rPr>
                  <a:t>rotate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from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one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r>
                  <a:rPr lang="cs-CZ" sz="1800" b="1" dirty="0">
                    <a:latin typeface="+mj-lt"/>
                  </a:rPr>
                  <a:t> to </a:t>
                </a:r>
                <a:r>
                  <a:rPr lang="cs-CZ" sz="1800" b="1" dirty="0" err="1">
                    <a:latin typeface="+mj-lt"/>
                  </a:rPr>
                  <a:t>the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next</a:t>
                </a:r>
                <a:r>
                  <a:rPr lang="cs-CZ" sz="1800" b="1" dirty="0">
                    <a:latin typeface="+mj-lt"/>
                  </a:rPr>
                  <a:t> </a:t>
                </a:r>
                <a:r>
                  <a:rPr lang="cs-CZ" sz="1800" b="1" dirty="0" err="1">
                    <a:latin typeface="+mj-lt"/>
                  </a:rPr>
                  <a:t>arm</a:t>
                </a: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endParaRPr lang="cs-CZ" sz="1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cs-CZ" sz="1800" dirty="0" err="1">
                    <a:latin typeface="+mj-lt"/>
                  </a:rPr>
                  <a:t>Measurements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were</a:t>
                </a:r>
                <a:r>
                  <a:rPr lang="cs-CZ" sz="1800" dirty="0">
                    <a:latin typeface="+mj-lt"/>
                  </a:rPr>
                  <a:t> done </a:t>
                </a:r>
                <a:r>
                  <a:rPr lang="cs-CZ" sz="1800" dirty="0" err="1">
                    <a:latin typeface="+mj-lt"/>
                  </a:rPr>
                  <a:t>using</a:t>
                </a:r>
                <a:r>
                  <a:rPr lang="cs-CZ" sz="1800" dirty="0">
                    <a:latin typeface="+mj-lt"/>
                  </a:rPr>
                  <a:t> a Vernier </a:t>
                </a:r>
                <a:r>
                  <a:rPr lang="cs-CZ" sz="1800" dirty="0" err="1">
                    <a:latin typeface="+mj-lt"/>
                  </a:rPr>
                  <a:t>magnetic</a:t>
                </a:r>
                <a:r>
                  <a:rPr lang="cs-CZ" sz="1800" dirty="0">
                    <a:latin typeface="+mj-lt"/>
                  </a:rPr>
                  <a:t> </a:t>
                </a:r>
                <a:r>
                  <a:rPr lang="cs-CZ" sz="1800" dirty="0" err="1">
                    <a:latin typeface="+mj-lt"/>
                  </a:rPr>
                  <a:t>field</a:t>
                </a:r>
                <a:r>
                  <a:rPr lang="cs-CZ" sz="1800" dirty="0">
                    <a:latin typeface="+mj-lt"/>
                  </a:rPr>
                  <a:t> meter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E599600-475E-9806-5A5D-9EB5F4D76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5288"/>
                <a:ext cx="4711239" cy="4333805"/>
              </a:xfrm>
              <a:blipFill>
                <a:blip r:embed="rId3"/>
                <a:stretch>
                  <a:fillRect l="-29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BE7CB0-3D9F-6B22-A8CB-FED7DF8C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6728"/>
            <a:ext cx="5355496" cy="4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7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Angle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pic>
        <p:nvPicPr>
          <p:cNvPr id="13" name="Content Placeholder 12" descr="A graph of a curve&#10;&#10;Description automatically generated">
            <a:extLst>
              <a:ext uri="{FF2B5EF4-FFF2-40B4-BE49-F238E27FC236}">
                <a16:creationId xmlns:a16="http://schemas.microsoft.com/office/drawing/2014/main" id="{1AA5129B-F284-CADF-EEE0-82D751BD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4" t="4744" r="9231"/>
          <a:stretch/>
        </p:blipFill>
        <p:spPr>
          <a:xfrm>
            <a:off x="138773" y="1818832"/>
            <a:ext cx="11914454" cy="4210493"/>
          </a:xfrm>
        </p:spPr>
      </p:pic>
    </p:spTree>
    <p:extLst>
      <p:ext uri="{BB962C8B-B14F-4D97-AF65-F5344CB8AC3E}">
        <p14:creationId xmlns:p14="http://schemas.microsoft.com/office/powerpoint/2010/main" val="86299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Sub-period </a:t>
            </a:r>
            <a:r>
              <a:rPr lang="cs-CZ" dirty="0" err="1"/>
              <a:t>behaviour</a:t>
            </a:r>
            <a:r>
              <a:rPr lang="cs-CZ" dirty="0"/>
              <a:t> - </a:t>
            </a:r>
            <a:r>
              <a:rPr lang="cs-CZ" dirty="0" err="1"/>
              <a:t>Velocity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32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</a:t>
            </a:r>
            <a:r>
              <a:rPr lang="cs-CZ" dirty="0" err="1"/>
              <a:t>information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4F8E8-56E0-E9A8-C4FD-7D5227AC4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335418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extremely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due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algorithm</a:t>
            </a:r>
            <a:r>
              <a:rPr lang="cs-CZ" dirty="0"/>
              <a:t> </a:t>
            </a:r>
            <a:r>
              <a:rPr lang="cs-CZ" dirty="0" err="1"/>
              <a:t>used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has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uncertainty</a:t>
            </a:r>
            <a:r>
              <a:rPr lang="cs-CZ" dirty="0"/>
              <a:t> </a:t>
            </a:r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tangent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close</a:t>
            </a:r>
            <a:r>
              <a:rPr lang="cs-CZ" dirty="0"/>
              <a:t> to 0</a:t>
            </a:r>
          </a:p>
          <a:p>
            <a:endParaRPr lang="cs-CZ" dirty="0"/>
          </a:p>
          <a:p>
            <a:r>
              <a:rPr lang="cs-CZ" dirty="0"/>
              <a:t>Many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phenomena</a:t>
            </a:r>
            <a:r>
              <a:rPr lang="cs-CZ" dirty="0"/>
              <a:t>, </a:t>
            </a:r>
            <a:r>
              <a:rPr lang="cs-CZ" dirty="0" err="1"/>
              <a:t>like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rattling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bearing</a:t>
            </a:r>
            <a:r>
              <a:rPr lang="cs-CZ" dirty="0"/>
              <a:t>, </a:t>
            </a:r>
            <a:r>
              <a:rPr lang="cs-CZ" dirty="0" err="1"/>
              <a:t>might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having</a:t>
            </a:r>
            <a:r>
              <a:rPr lang="cs-CZ" dirty="0"/>
              <a:t> </a:t>
            </a:r>
            <a:r>
              <a:rPr lang="cs-CZ" dirty="0" err="1"/>
              <a:t>effect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sub-period =&gt; </a:t>
            </a:r>
            <a:r>
              <a:rPr lang="cs-CZ" dirty="0" err="1"/>
              <a:t>simulation</a:t>
            </a:r>
            <a:r>
              <a:rPr lang="cs-CZ" dirty="0"/>
              <a:t> and </a:t>
            </a:r>
            <a:r>
              <a:rPr lang="cs-CZ" dirty="0" err="1"/>
              <a:t>measurement</a:t>
            </a:r>
            <a:r>
              <a:rPr lang="cs-CZ" dirty="0"/>
              <a:t> </a:t>
            </a:r>
            <a:r>
              <a:rPr lang="cs-CZ" dirty="0" err="1"/>
              <a:t>doesn‘t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up </a:t>
            </a:r>
            <a:r>
              <a:rPr lang="cs-CZ" dirty="0" err="1"/>
              <a:t>too</a:t>
            </a:r>
            <a:r>
              <a:rPr lang="cs-CZ" dirty="0"/>
              <a:t> </a:t>
            </a:r>
            <a:r>
              <a:rPr lang="cs-CZ" dirty="0" err="1"/>
              <a:t>well</a:t>
            </a:r>
            <a:endParaRPr lang="en-US" dirty="0"/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3983A3C2-0B8C-CAA5-3FAC-3F932FB25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7334" r="8069" b="3144"/>
          <a:stretch/>
        </p:blipFill>
        <p:spPr>
          <a:xfrm>
            <a:off x="6560288" y="1429165"/>
            <a:ext cx="5114262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- Setup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33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</a:t>
            </a:r>
            <a:r>
              <a:rPr lang="cs-CZ" dirty="0" err="1"/>
              <a:t>exp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3900746" cy="4444338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driven</a:t>
            </a:r>
            <a:r>
              <a:rPr lang="cs-CZ" dirty="0"/>
              <a:t> </a:t>
            </a:r>
            <a:r>
              <a:rPr lang="cs-CZ" dirty="0" err="1"/>
              <a:t>spinner</a:t>
            </a:r>
            <a:r>
              <a:rPr lang="cs-CZ" dirty="0"/>
              <a:t> has a metal plate </a:t>
            </a:r>
            <a:r>
              <a:rPr lang="cs-CZ" dirty="0" err="1"/>
              <a:t>added</a:t>
            </a:r>
            <a:r>
              <a:rPr lang="cs-CZ" dirty="0"/>
              <a:t> to </a:t>
            </a:r>
            <a:r>
              <a:rPr lang="cs-CZ" dirty="0" err="1"/>
              <a:t>it</a:t>
            </a:r>
            <a:r>
              <a:rPr lang="cs-CZ" dirty="0"/>
              <a:t> to </a:t>
            </a:r>
            <a:r>
              <a:rPr lang="cs-CZ" dirty="0" err="1"/>
              <a:t>increase</a:t>
            </a:r>
            <a:r>
              <a:rPr lang="cs-CZ" dirty="0"/>
              <a:t> </a:t>
            </a:r>
            <a:r>
              <a:rPr lang="cs-CZ" b="1" dirty="0"/>
              <a:t>air </a:t>
            </a:r>
            <a:r>
              <a:rPr lang="cs-CZ" b="1" dirty="0" err="1"/>
              <a:t>resistance</a:t>
            </a:r>
            <a:endParaRPr lang="cs-CZ" dirty="0"/>
          </a:p>
          <a:p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b="1" dirty="0"/>
              <a:t> </a:t>
            </a:r>
            <a:r>
              <a:rPr lang="cs-CZ" b="1" dirty="0" err="1"/>
              <a:t>torque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maximum </a:t>
            </a:r>
            <a:r>
              <a:rPr lang="cs-CZ" dirty="0" err="1"/>
              <a:t>angular</a:t>
            </a:r>
            <a:r>
              <a:rPr lang="cs-CZ" dirty="0"/>
              <a:t> </a:t>
            </a:r>
            <a:r>
              <a:rPr lang="cs-CZ" dirty="0" err="1"/>
              <a:t>velocity</a:t>
            </a:r>
            <a:r>
              <a:rPr lang="cs-CZ" dirty="0"/>
              <a:t>,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</a:t>
            </a:r>
            <a:r>
              <a:rPr lang="cs-CZ" dirty="0" err="1"/>
              <a:t>stay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endParaRPr lang="en-US" dirty="0"/>
          </a:p>
        </p:txBody>
      </p:sp>
      <p:pic>
        <p:nvPicPr>
          <p:cNvPr id="13" name="Picture 12" descr="A table with several machines&#10;&#10;Description automatically generated with medium confidence">
            <a:extLst>
              <a:ext uri="{FF2B5EF4-FFF2-40B4-BE49-F238E27FC236}">
                <a16:creationId xmlns:a16="http://schemas.microsoft.com/office/drawing/2014/main" id="{724080E7-309A-35BE-B549-3D7466463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20296" r="11454" b="16292"/>
          <a:stretch/>
        </p:blipFill>
        <p:spPr>
          <a:xfrm>
            <a:off x="5364403" y="1732206"/>
            <a:ext cx="6779067" cy="4221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F2146-C1FF-13F5-C7B0-13FC19C7BD7F}"/>
              </a:ext>
            </a:extLst>
          </p:cNvPr>
          <p:cNvCxnSpPr/>
          <p:nvPr/>
        </p:nvCxnSpPr>
        <p:spPr>
          <a:xfrm>
            <a:off x="4998027" y="1885950"/>
            <a:ext cx="1631373" cy="160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8A6D62-7522-76EC-8364-6CF531DCFBEA}"/>
              </a:ext>
            </a:extLst>
          </p:cNvPr>
          <p:cNvSpPr/>
          <p:nvPr/>
        </p:nvSpPr>
        <p:spPr>
          <a:xfrm>
            <a:off x="6214727" y="3460750"/>
            <a:ext cx="1631372" cy="806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FF4412-4D6A-2D69-8348-9836D8AE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91" y="3096681"/>
            <a:ext cx="3492409" cy="30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31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Air drag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 </a:t>
                </a:r>
                <a:r>
                  <a:rPr lang="cs-CZ" dirty="0" err="1"/>
                  <a:t>parameter</a:t>
                </a:r>
                <a:r>
                  <a:rPr lang="cs-CZ" dirty="0"/>
                  <a:t> has </a:t>
                </a:r>
                <a:r>
                  <a:rPr lang="cs-CZ" b="1" dirty="0" err="1"/>
                  <a:t>increased</a:t>
                </a:r>
                <a:r>
                  <a:rPr lang="cs-CZ" b="1" dirty="0"/>
                  <a:t> </a:t>
                </a:r>
                <a:r>
                  <a:rPr lang="cs-CZ" b="1" dirty="0" err="1"/>
                  <a:t>tenfold</a:t>
                </a:r>
                <a:r>
                  <a:rPr lang="cs-CZ" dirty="0"/>
                  <a:t> </a:t>
                </a:r>
                <a:r>
                  <a:rPr lang="cs-CZ" dirty="0" err="1"/>
                  <a:t>after</a:t>
                </a:r>
                <a:r>
                  <a:rPr lang="cs-CZ" dirty="0"/>
                  <a:t> </a:t>
                </a:r>
                <a:r>
                  <a:rPr lang="cs-CZ" dirty="0" err="1"/>
                  <a:t>adding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resisitive</a:t>
                </a:r>
                <a:r>
                  <a:rPr lang="cs-CZ" dirty="0"/>
                  <a:t> plate</a:t>
                </a:r>
              </a:p>
              <a:p>
                <a:pPr marL="0" indent="0">
                  <a:buNone/>
                </a:pPr>
                <a:r>
                  <a:rPr lang="cs-CZ" dirty="0"/>
                  <a:t>A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could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</a:t>
                </a:r>
                <a:r>
                  <a:rPr lang="cs-CZ" dirty="0" err="1"/>
                  <a:t>devised</a:t>
                </a:r>
                <a:r>
                  <a:rPr lang="cs-CZ" dirty="0"/>
                  <a:t> </a:t>
                </a:r>
                <a:r>
                  <a:rPr lang="cs-CZ" dirty="0" err="1"/>
                  <a:t>like</a:t>
                </a:r>
                <a:r>
                  <a:rPr lang="cs-CZ" dirty="0"/>
                  <a:t> so: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729271" cy="4444338"/>
              </a:xfrm>
              <a:blipFill>
                <a:blip r:embed="rId3"/>
                <a:stretch>
                  <a:fillRect l="-3222" t="-1509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30D4C8-0086-6678-C364-FF30EC19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4756"/>
            <a:ext cx="5770863" cy="4444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E494F-BF41-8663-B268-9733D485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07" y="2968229"/>
            <a:ext cx="4239217" cy="1524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885D7-4B2A-F07A-9AFA-F965BF14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66" y="4743998"/>
            <a:ext cx="384863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4576155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dirty="0"/>
                  <a:t>The </a:t>
                </a:r>
                <a:r>
                  <a:rPr lang="cs-CZ" dirty="0" err="1"/>
                  <a:t>braking</a:t>
                </a:r>
                <a:r>
                  <a:rPr lang="cs-CZ" dirty="0"/>
                  <a:t> </a:t>
                </a:r>
                <a:r>
                  <a:rPr lang="cs-CZ" dirty="0" err="1"/>
                  <a:t>torque</a:t>
                </a:r>
                <a:r>
                  <a:rPr lang="cs-CZ" dirty="0"/>
                  <a:t> </a:t>
                </a:r>
                <a:r>
                  <a:rPr lang="cs-CZ" dirty="0" err="1"/>
                  <a:t>grows</a:t>
                </a:r>
                <a:r>
                  <a:rPr lang="cs-CZ" dirty="0"/>
                  <a:t> </a:t>
                </a:r>
                <a:r>
                  <a:rPr lang="cs-CZ" b="1" dirty="0" err="1"/>
                  <a:t>quadratically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:r>
                  <a:rPr lang="cs-CZ" dirty="0" err="1"/>
                  <a:t>angular</a:t>
                </a:r>
                <a:r>
                  <a:rPr lang="cs-CZ" dirty="0"/>
                  <a:t> </a:t>
                </a:r>
                <a:r>
                  <a:rPr lang="cs-CZ" dirty="0" err="1"/>
                  <a:t>velocity</a:t>
                </a:r>
                <a:endParaRPr lang="cs-CZ" dirty="0"/>
              </a:p>
              <a:p>
                <a:pPr marL="0" indent="0">
                  <a:buNone/>
                </a:pP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naive</a:t>
                </a:r>
                <a:r>
                  <a:rPr lang="cs-CZ" b="1" dirty="0"/>
                  <a:t> air drag </a:t>
                </a:r>
                <a:r>
                  <a:rPr lang="cs-CZ" dirty="0"/>
                  <a:t>model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b="1" dirty="0"/>
                  <a:t>not </a:t>
                </a:r>
                <a:r>
                  <a:rPr lang="cs-CZ" b="1" dirty="0" err="1"/>
                  <a:t>awfully</a:t>
                </a:r>
                <a:r>
                  <a:rPr lang="cs-CZ" b="1" dirty="0"/>
                  <a:t> far </a:t>
                </a:r>
                <a:r>
                  <a:rPr lang="cs-CZ" b="1" dirty="0" err="1"/>
                  <a:t>off</a:t>
                </a:r>
                <a:r>
                  <a:rPr lang="cs-CZ" dirty="0"/>
                  <a:t>, but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cs-CZ" b="1" dirty="0"/>
                  <a:t> </a:t>
                </a:r>
                <a:r>
                  <a:rPr lang="cs-CZ" dirty="0"/>
                  <a:t>coeficient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b="1" dirty="0"/>
                  <a:t>very</a:t>
                </a:r>
                <a:r>
                  <a:rPr lang="cs-CZ" dirty="0"/>
                  <a:t> </a:t>
                </a:r>
                <a:r>
                  <a:rPr lang="cs-CZ" b="1" dirty="0" err="1"/>
                  <a:t>debatable</a:t>
                </a:r>
                <a:r>
                  <a:rPr lang="cs-CZ" dirty="0"/>
                  <a:t>, </a:t>
                </a:r>
                <a:r>
                  <a:rPr lang="cs-CZ" dirty="0" err="1"/>
                  <a:t>which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why</a:t>
                </a:r>
                <a:r>
                  <a:rPr lang="cs-CZ" dirty="0"/>
                  <a:t> </a:t>
                </a:r>
                <a:r>
                  <a:rPr lang="cs-CZ" dirty="0" err="1"/>
                  <a:t>we</a:t>
                </a:r>
                <a:r>
                  <a:rPr lang="cs-CZ" dirty="0"/>
                  <a:t> </a:t>
                </a:r>
                <a:r>
                  <a:rPr lang="cs-CZ" dirty="0" err="1"/>
                  <a:t>didn‘t</a:t>
                </a:r>
                <a:r>
                  <a:rPr lang="cs-CZ" dirty="0"/>
                  <a:t> use </a:t>
                </a:r>
                <a:r>
                  <a:rPr lang="cs-CZ" dirty="0" err="1"/>
                  <a:t>this</a:t>
                </a:r>
                <a:r>
                  <a:rPr lang="cs-CZ" dirty="0"/>
                  <a:t> in </a:t>
                </a:r>
                <a:r>
                  <a:rPr lang="cs-CZ" dirty="0" err="1"/>
                  <a:t>the</a:t>
                </a:r>
                <a:r>
                  <a:rPr lang="cs-CZ" dirty="0"/>
                  <a:t> end</a:t>
                </a:r>
                <a:endParaRPr lang="cs-CZ" b="1" dirty="0"/>
              </a:p>
              <a:p>
                <a:pPr marL="0" indent="0">
                  <a:buNone/>
                </a:pPr>
                <a:endParaRPr lang="cs-CZ" b="1" dirty="0"/>
              </a:p>
              <a:p>
                <a:pPr marL="0" indent="0">
                  <a:buNone/>
                </a:pPr>
                <a:r>
                  <a:rPr lang="cs-CZ" b="1" dirty="0" err="1"/>
                  <a:t>We</a:t>
                </a:r>
                <a:r>
                  <a:rPr lang="cs-CZ" b="1" dirty="0"/>
                  <a:t> </a:t>
                </a:r>
                <a:r>
                  <a:rPr lang="cs-CZ" b="1" dirty="0" err="1"/>
                  <a:t>can</a:t>
                </a:r>
                <a:r>
                  <a:rPr lang="cs-CZ" b="1" dirty="0"/>
                  <a:t> use </a:t>
                </a:r>
                <a:r>
                  <a:rPr lang="cs-CZ" b="1" dirty="0" err="1"/>
                  <a:t>this</a:t>
                </a:r>
                <a:r>
                  <a:rPr lang="cs-CZ" b="1" dirty="0"/>
                  <a:t> to </a:t>
                </a:r>
                <a:r>
                  <a:rPr lang="cs-CZ" b="1" dirty="0" err="1"/>
                  <a:t>get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torque</a:t>
                </a:r>
                <a:r>
                  <a:rPr lang="cs-CZ" b="1" dirty="0"/>
                  <a:t> </a:t>
                </a:r>
                <a:r>
                  <a:rPr lang="cs-CZ" b="1" dirty="0" err="1"/>
                  <a:t>transferred</a:t>
                </a:r>
                <a:r>
                  <a:rPr lang="cs-CZ" b="1" dirty="0"/>
                  <a:t> to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coupled</a:t>
                </a:r>
                <a:r>
                  <a:rPr lang="cs-CZ" b="1" dirty="0"/>
                  <a:t> </a:t>
                </a:r>
                <a:r>
                  <a:rPr lang="cs-CZ" b="1" dirty="0" err="1"/>
                  <a:t>spinner</a:t>
                </a:r>
                <a:endParaRPr lang="cs-CZ" b="1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4576155" cy="4444338"/>
              </a:xfrm>
              <a:blipFill>
                <a:blip r:embed="rId3"/>
                <a:stretch>
                  <a:fillRect l="-3329" t="-1509" r="-2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93B56A0-5338-90C0-FE28-567514D3F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7287" r="9235" b="4179"/>
          <a:stretch/>
        </p:blipFill>
        <p:spPr>
          <a:xfrm>
            <a:off x="5673436" y="1502838"/>
            <a:ext cx="5868469" cy="46934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0AEB9-0F1E-E396-E080-90A15AF015D3}"/>
                  </a:ext>
                </a:extLst>
              </p:cNvPr>
              <p:cNvSpPr txBox="1"/>
              <p:nvPr/>
            </p:nvSpPr>
            <p:spPr>
              <a:xfrm>
                <a:off x="1316944" y="4703335"/>
                <a:ext cx="3265941" cy="6101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𝑏𝑟𝑎𝑘𝑖𝑛𝑔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cs-CZ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𝑏𝑟𝑎𝑘𝑖𝑛𝑔</m:t>
                          </m:r>
                        </m:sub>
                      </m:sSub>
                      <m:r>
                        <a:rPr lang="cs-CZ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−4.09⋅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sSup>
                        <m:sSup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0AEB9-0F1E-E396-E080-90A15AF01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944" y="4703335"/>
                <a:ext cx="3265941" cy="610167"/>
              </a:xfrm>
              <a:prstGeom prst="rect">
                <a:avLst/>
              </a:prstGeom>
              <a:blipFill>
                <a:blip r:embed="rId5"/>
                <a:stretch>
                  <a:fillRect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210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172E-9114-FCFA-977E-831ACCE2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Braking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</a:t>
            </a:r>
            <a:r>
              <a:rPr lang="cs-CZ" dirty="0" err="1"/>
              <a:t>calculation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BDD1D-5BA6-D4AD-1724-3CD9738E7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e>
                    </m:rad>
                    <m:func>
                      <m:func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𝛼𝛾</m:t>
                                </m:r>
                              </m:e>
                            </m:rad>
                            <m:d>
                              <m:dPr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br>
                  <a:rPr lang="cs-CZ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cs-CZ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cs-CZ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cs-CZ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cs-CZ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cs-CZ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func>
                      </m:num>
                      <m:den>
                        <m:rad>
                          <m:radPr>
                            <m:degHide m:val="on"/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𝛼𝛾</m:t>
                            </m:r>
                          </m:e>
                        </m:rad>
                      </m:den>
                    </m:f>
                  </m:oMath>
                </a14:m>
                <a:endParaRPr lang="cs-CZ" b="0" i="1" dirty="0">
                  <a:latin typeface="Cambria Math" panose="02040503050406030204" pitchFamily="18" charset="0"/>
                </a:endParaRPr>
              </a:p>
              <a:p>
                <a:pPr/>
                <a:endParaRPr lang="cs-CZ" dirty="0"/>
              </a:p>
              <a:p>
                <a:pPr/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𝐼</m:t>
                    </m:r>
                    <m:acc>
                      <m:accPr>
                        <m:chr m:val="̇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cs-CZ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cs-CZ" b="0" i="0" smtClean="0"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𝛼𝛾</m:t>
                                </m:r>
                              </m:e>
                            </m:rad>
                            <m:d>
                              <m:dPr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cs-CZ" b="0" dirty="0"/>
              </a:p>
              <a:p>
                <a:pPr/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cs-CZ"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cs-CZ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cs-CZ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cs-CZ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cs-CZ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cs-CZ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num>
                                          <m:den>
                                            <m:r>
                                              <a:rPr lang="cs-CZ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cs-CZ" dirty="0"/>
              </a:p>
              <a:p>
                <a:pPr/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BDD1D-5BA6-D4AD-1724-3CD9738E7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58B2B-11A3-E2D4-94F7-55CAF3C6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3E65D-7F11-EB09-B98D-2CEE07CE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95912-72FA-1698-24EB-24F72AB0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15284D-75C6-2E59-D924-AD354DD0A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Additional</a:t>
            </a:r>
            <a:r>
              <a:rPr lang="cs-CZ" dirty="0"/>
              <a:t> data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4F6381-97B1-4636-5CE1-00D98B1E7410}"/>
                  </a:ext>
                </a:extLst>
              </p:cNvPr>
              <p:cNvSpPr txBox="1"/>
              <p:nvPr/>
            </p:nvSpPr>
            <p:spPr>
              <a:xfrm>
                <a:off x="7935686" y="4397830"/>
                <a:ext cx="2492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cs-CZ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cs-CZ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cs-CZ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cs-C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cs-CZ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cs-CZ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cs-C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cs-CZ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4F6381-97B1-4636-5CE1-00D98B1E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686" y="4397830"/>
                <a:ext cx="2492349" cy="276999"/>
              </a:xfrm>
              <a:prstGeom prst="rect">
                <a:avLst/>
              </a:prstGeom>
              <a:blipFill>
                <a:blip r:embed="rId3"/>
                <a:stretch>
                  <a:fillRect l="-978" t="-4348" r="-17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938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results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37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transferred</a:t>
            </a:r>
            <a:r>
              <a:rPr lang="cs-CZ" dirty="0"/>
              <a:t> </a:t>
            </a:r>
            <a:r>
              <a:rPr lang="cs-CZ" dirty="0" err="1"/>
              <a:t>torque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</p:txBody>
      </p:sp>
      <p:pic>
        <p:nvPicPr>
          <p:cNvPr id="9" name="Picture 8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FF1F9F1-F2EA-9CBA-FCDC-7BCD05DB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9098"/>
          <a:stretch/>
        </p:blipFill>
        <p:spPr>
          <a:xfrm>
            <a:off x="301167" y="2136757"/>
            <a:ext cx="5240020" cy="4083629"/>
          </a:xfrm>
          <a:prstGeom prst="rect">
            <a:avLst/>
          </a:prstGeom>
        </p:spPr>
      </p:pic>
      <p:pic>
        <p:nvPicPr>
          <p:cNvPr id="13" name="Picture 12" descr="A graph of a magnetic field&#10;&#10;Description automatically generated with medium confidence">
            <a:extLst>
              <a:ext uri="{FF2B5EF4-FFF2-40B4-BE49-F238E27FC236}">
                <a16:creationId xmlns:a16="http://schemas.microsoft.com/office/drawing/2014/main" id="{0031538A-D0A9-7CEB-6E0F-8C91EA04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r="7924" b="-1"/>
          <a:stretch/>
        </p:blipFill>
        <p:spPr>
          <a:xfrm>
            <a:off x="5939472" y="2136757"/>
            <a:ext cx="5240020" cy="40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Power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38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10041774" cy="444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cs-C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𝜔𝜏</m:t>
                      </m:r>
                    </m:oMath>
                  </m:oMathPara>
                </a14:m>
                <a:endParaRPr lang="cs-CZ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cs-CZ" dirty="0">
                    <a:solidFill>
                      <a:schemeClr val="tx1"/>
                    </a:solidFill>
                  </a:rPr>
                  <a:t>Maximum </a:t>
                </a:r>
                <a:r>
                  <a:rPr lang="cs-CZ" dirty="0" err="1">
                    <a:solidFill>
                      <a:schemeClr val="tx1"/>
                    </a:solidFill>
                  </a:rPr>
                  <a:t>transferred</a:t>
                </a:r>
                <a:r>
                  <a:rPr lang="cs-CZ" dirty="0">
                    <a:solidFill>
                      <a:schemeClr val="tx1"/>
                    </a:solidFill>
                  </a:rPr>
                  <a:t> </a:t>
                </a:r>
                <a:r>
                  <a:rPr lang="cs-CZ" dirty="0" err="1">
                    <a:solidFill>
                      <a:schemeClr val="tx1"/>
                    </a:solidFill>
                  </a:rPr>
                  <a:t>power</a:t>
                </a:r>
                <a:r>
                  <a:rPr lang="cs-CZ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50±6</m:t>
                        </m:r>
                      </m:e>
                    </m:d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r>
                  <a:rPr lang="cs-CZ" dirty="0">
                    <a:solidFill>
                      <a:schemeClr val="tx1"/>
                    </a:solidFill>
                  </a:rPr>
                  <a:t> </a:t>
                </a:r>
                <a:r>
                  <a:rPr lang="cs-CZ" dirty="0" err="1">
                    <a:solidFill>
                      <a:schemeClr val="tx1"/>
                    </a:solidFill>
                  </a:rPr>
                  <a:t>when</a:t>
                </a:r>
                <a:r>
                  <a:rPr lang="cs-CZ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</m:sSub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cs-CZ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=8.2</m:t>
                    </m:r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cs-C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10041774" cy="4444338"/>
              </a:xfrm>
              <a:blipFill>
                <a:blip r:embed="rId3"/>
                <a:stretch>
                  <a:fillRect l="-1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graph of a magnetic moment&#10;&#10;Description automatically generated with medium confidence">
            <a:extLst>
              <a:ext uri="{FF2B5EF4-FFF2-40B4-BE49-F238E27FC236}">
                <a16:creationId xmlns:a16="http://schemas.microsoft.com/office/drawing/2014/main" id="{BA9E039B-2FCD-D26C-D3EB-A89F5602A6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t="5800" r="7701"/>
          <a:stretch/>
        </p:blipFill>
        <p:spPr>
          <a:xfrm>
            <a:off x="6213658" y="2303401"/>
            <a:ext cx="5016242" cy="3861038"/>
          </a:xfrm>
          <a:prstGeom prst="rect">
            <a:avLst/>
          </a:prstGeom>
        </p:spPr>
      </p:pic>
      <p:pic>
        <p:nvPicPr>
          <p:cNvPr id="13" name="Picture 12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3EA3ED8F-0339-5CB3-2921-6B4524CDDF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" r="6880"/>
          <a:stretch/>
        </p:blipFill>
        <p:spPr>
          <a:xfrm>
            <a:off x="433750" y="2303401"/>
            <a:ext cx="5076825" cy="38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Transfer </a:t>
            </a:r>
            <a:r>
              <a:rPr lang="cs-CZ" dirty="0" err="1"/>
              <a:t>efficiency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39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transfer </a:t>
            </a:r>
            <a:r>
              <a:rPr lang="cs-CZ" dirty="0" err="1"/>
              <a:t>efficiency</a:t>
            </a:r>
            <a:r>
              <a:rPr lang="cs-CZ" dirty="0"/>
              <a:t> in </a:t>
            </a:r>
            <a:r>
              <a:rPr lang="cs-CZ" dirty="0" err="1"/>
              <a:t>respect</a:t>
            </a:r>
            <a:r>
              <a:rPr lang="cs-CZ" dirty="0"/>
              <a:t> to: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to </a:t>
            </a:r>
            <a:r>
              <a:rPr lang="cs-CZ" b="1" dirty="0" err="1"/>
              <a:t>spinner</a:t>
            </a:r>
            <a:r>
              <a:rPr lang="cs-CZ" b="1" dirty="0"/>
              <a:t> distance, magnet </a:t>
            </a:r>
            <a:r>
              <a:rPr lang="cs-CZ" b="1" dirty="0" err="1"/>
              <a:t>count</a:t>
            </a:r>
            <a:endParaRPr lang="cs-CZ" b="1" dirty="0"/>
          </a:p>
          <a:p>
            <a:pPr marL="0" indent="0">
              <a:buNone/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b="1" dirty="0"/>
              <a:t>very </a:t>
            </a:r>
            <a:r>
              <a:rPr lang="cs-CZ" b="1" dirty="0" err="1"/>
              <a:t>low</a:t>
            </a:r>
            <a:r>
              <a:rPr lang="cs-CZ" b="1" dirty="0"/>
              <a:t> (&lt;1%) </a:t>
            </a:r>
            <a:r>
              <a:rPr lang="cs-CZ" b="1" dirty="0">
                <a:solidFill>
                  <a:srgbClr val="FF0000"/>
                </a:solidFill>
              </a:rPr>
              <a:t>!FIX THIS! !FIX GRAPHS!</a:t>
            </a:r>
          </a:p>
        </p:txBody>
      </p:sp>
      <p:pic>
        <p:nvPicPr>
          <p:cNvPr id="8" name="Picture 7" descr="A graph of magnets and magnets&#10;&#10;Description automatically generated">
            <a:extLst>
              <a:ext uri="{FF2B5EF4-FFF2-40B4-BE49-F238E27FC236}">
                <a16:creationId xmlns:a16="http://schemas.microsoft.com/office/drawing/2014/main" id="{6527B3E8-A599-B25A-4314-96C173DF5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6105" r="8742" b="366"/>
          <a:stretch/>
        </p:blipFill>
        <p:spPr>
          <a:xfrm>
            <a:off x="529936" y="2400300"/>
            <a:ext cx="4966856" cy="3901985"/>
          </a:xfrm>
          <a:prstGeom prst="rect">
            <a:avLst/>
          </a:prstGeom>
        </p:spPr>
      </p:pic>
      <p:pic>
        <p:nvPicPr>
          <p:cNvPr id="12" name="Picture 11" descr="A graph of efficiency in respect to magnetic moment&#10;&#10;Description automatically generated">
            <a:extLst>
              <a:ext uri="{FF2B5EF4-FFF2-40B4-BE49-F238E27FC236}">
                <a16:creationId xmlns:a16="http://schemas.microsoft.com/office/drawing/2014/main" id="{12C48B45-0A43-0F39-8B3B-95CD2F4F2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5273" r="8120" b="383"/>
          <a:stretch/>
        </p:blipFill>
        <p:spPr>
          <a:xfrm>
            <a:off x="6271915" y="2400300"/>
            <a:ext cx="4822804" cy="37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2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C73750-5D34-A1E2-D0A5-BF008C07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F375B4-F336-4860-1E57-6A5FCE2E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4716244" cy="4444338"/>
          </a:xfrm>
        </p:spPr>
        <p:txBody>
          <a:bodyPr>
            <a:normAutofit/>
          </a:bodyPr>
          <a:lstStyle/>
          <a:p>
            <a:r>
              <a:rPr lang="cs-CZ" b="1" dirty="0"/>
              <a:t>A </a:t>
            </a:r>
            <a:r>
              <a:rPr lang="cs-CZ" b="1" dirty="0" err="1"/>
              <a:t>quickly</a:t>
            </a:r>
            <a:r>
              <a:rPr lang="cs-CZ" b="1" dirty="0"/>
              <a:t> </a:t>
            </a:r>
            <a:r>
              <a:rPr lang="cs-CZ" b="1" dirty="0" err="1"/>
              <a:t>rotating</a:t>
            </a:r>
            <a:r>
              <a:rPr lang="cs-CZ" b="1" dirty="0"/>
              <a:t> </a:t>
            </a:r>
            <a:r>
              <a:rPr lang="cs-CZ" b="1" dirty="0" err="1"/>
              <a:t>spinner</a:t>
            </a:r>
            <a:r>
              <a:rPr lang="cs-CZ" b="1" dirty="0"/>
              <a:t> </a:t>
            </a:r>
            <a:r>
              <a:rPr lang="cs-CZ" b="1" dirty="0" err="1"/>
              <a:t>acts</a:t>
            </a:r>
            <a:r>
              <a:rPr lang="cs-CZ" b="1" dirty="0"/>
              <a:t> </a:t>
            </a:r>
            <a:r>
              <a:rPr lang="cs-CZ" b="1" dirty="0" err="1"/>
              <a:t>similarly</a:t>
            </a:r>
            <a:r>
              <a:rPr lang="cs-CZ" b="1" dirty="0"/>
              <a:t> to a permanent magnet</a:t>
            </a:r>
          </a:p>
          <a:p>
            <a:r>
              <a:rPr lang="en-US" b="1" dirty="0"/>
              <a:t>Two spinners start behaving chaotically</a:t>
            </a:r>
            <a:r>
              <a:rPr lang="cs-CZ" b="1" dirty="0"/>
              <a:t> </a:t>
            </a:r>
            <a:r>
              <a:rPr lang="cs-CZ" b="1" dirty="0" err="1"/>
              <a:t>at</a:t>
            </a:r>
            <a:r>
              <a:rPr lang="cs-CZ" b="1" dirty="0"/>
              <a:t> </a:t>
            </a:r>
            <a:r>
              <a:rPr lang="cs-CZ" b="1" dirty="0" err="1"/>
              <a:t>low</a:t>
            </a:r>
            <a:r>
              <a:rPr lang="cs-CZ" b="1" dirty="0"/>
              <a:t> RPM</a:t>
            </a:r>
          </a:p>
          <a:p>
            <a:pPr marL="0" indent="0"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69B3BE-9A35-B07C-2739-2900D31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A956C5-4133-AC18-0B8D-BBE51CB2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9C1625-4B31-0535-9587-B593307B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134EB6E6-5710-4D23-EAB5-FF84DF288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Introduction</a:t>
            </a:r>
            <a:endParaRPr lang="en-US" dirty="0"/>
          </a:p>
        </p:txBody>
      </p:sp>
      <p:pic>
        <p:nvPicPr>
          <p:cNvPr id="8" name="VID_20231214_135820">
            <a:hlinkClick r:id="" action="ppaction://media"/>
            <a:extLst>
              <a:ext uri="{FF2B5EF4-FFF2-40B4-BE49-F238E27FC236}">
                <a16:creationId xmlns:a16="http://schemas.microsoft.com/office/drawing/2014/main" id="{5B650AC1-70FF-5E0B-55DF-F91360EA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503" t="33906" r="20471" b="14859"/>
          <a:stretch/>
        </p:blipFill>
        <p:spPr>
          <a:xfrm>
            <a:off x="1097280" y="2903632"/>
            <a:ext cx="4504012" cy="2160884"/>
          </a:xfrm>
          <a:prstGeom prst="rect">
            <a:avLst/>
          </a:prstGeom>
        </p:spPr>
      </p:pic>
      <p:pic>
        <p:nvPicPr>
          <p:cNvPr id="10" name="VID_20231214_135847">
            <a:hlinkClick r:id="" action="ppaction://media"/>
            <a:extLst>
              <a:ext uri="{FF2B5EF4-FFF2-40B4-BE49-F238E27FC236}">
                <a16:creationId xmlns:a16="http://schemas.microsoft.com/office/drawing/2014/main" id="{82380FB5-25C1-E206-B408-A3692A0FBE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341" t="26511" r="21268" b="10378"/>
          <a:stretch/>
        </p:blipFill>
        <p:spPr>
          <a:xfrm>
            <a:off x="6150867" y="1424756"/>
            <a:ext cx="3325580" cy="2055738"/>
          </a:xfrm>
          <a:prstGeom prst="rect">
            <a:avLst/>
          </a:prstGeom>
        </p:spPr>
      </p:pic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007056BD-87FE-DDA1-2E01-0864C7DE8422}"/>
              </a:ext>
            </a:extLst>
          </p:cNvPr>
          <p:cNvSpPr txBox="1">
            <a:spLocks/>
          </p:cNvSpPr>
          <p:nvPr/>
        </p:nvSpPr>
        <p:spPr>
          <a:xfrm>
            <a:off x="1072022" y="5230044"/>
            <a:ext cx="4716244" cy="4444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but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</a:t>
            </a:r>
            <a:r>
              <a:rPr lang="cs-CZ" dirty="0" err="1"/>
              <a:t>unable</a:t>
            </a:r>
            <a:r>
              <a:rPr lang="cs-CZ" dirty="0"/>
              <a:t> to </a:t>
            </a:r>
            <a:r>
              <a:rPr lang="cs-CZ" dirty="0" err="1"/>
              <a:t>come</a:t>
            </a:r>
            <a:r>
              <a:rPr lang="cs-CZ" dirty="0"/>
              <a:t> to any </a:t>
            </a:r>
            <a:r>
              <a:rPr lang="cs-CZ" dirty="0" err="1"/>
              <a:t>conclusions</a:t>
            </a:r>
            <a:endParaRPr lang="cs-CZ" dirty="0"/>
          </a:p>
          <a:p>
            <a:pPr marL="0" indent="0">
              <a:buFont typeface="Calibri" panose="020F0502020204030204" pitchFamily="34" charset="0"/>
              <a:buNone/>
            </a:pP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en-US" dirty="0"/>
          </a:p>
        </p:txBody>
      </p:sp>
      <p:pic>
        <p:nvPicPr>
          <p:cNvPr id="14" name="VID_20231214_140740">
            <a:hlinkClick r:id="" action="ppaction://media"/>
            <a:extLst>
              <a:ext uri="{FF2B5EF4-FFF2-40B4-BE49-F238E27FC236}">
                <a16:creationId xmlns:a16="http://schemas.microsoft.com/office/drawing/2014/main" id="{2C0376B1-C97C-75DD-EE2D-9A5D3243F5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7493" t="17714" r="7990" b="15972"/>
          <a:stretch/>
        </p:blipFill>
        <p:spPr>
          <a:xfrm>
            <a:off x="6389678" y="3804357"/>
            <a:ext cx="5137709" cy="22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Torque</a:t>
            </a:r>
            <a:r>
              <a:rPr lang="cs-CZ" dirty="0"/>
              <a:t> transfer </a:t>
            </a:r>
            <a:r>
              <a:rPr lang="cs-CZ" dirty="0" err="1"/>
              <a:t>improvements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40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Torque</a:t>
            </a:r>
            <a:r>
              <a:rPr lang="cs-CZ" dirty="0"/>
              <a:t> transfer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041774" cy="4444338"/>
          </a:xfrm>
        </p:spPr>
        <p:txBody>
          <a:bodyPr>
            <a:normAutofit/>
          </a:bodyPr>
          <a:lstStyle/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reasons</a:t>
            </a:r>
            <a:r>
              <a:rPr lang="cs-CZ" dirty="0"/>
              <a:t>, </a:t>
            </a:r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so </a:t>
            </a:r>
            <a:r>
              <a:rPr lang="cs-CZ" dirty="0" err="1"/>
              <a:t>low</a:t>
            </a:r>
            <a:r>
              <a:rPr lang="cs-CZ" dirty="0"/>
              <a:t>:</a:t>
            </a:r>
          </a:p>
          <a:p>
            <a:pPr lvl="1"/>
            <a:r>
              <a:rPr lang="cs-CZ" dirty="0"/>
              <a:t>In </a:t>
            </a:r>
            <a:r>
              <a:rPr lang="cs-CZ" dirty="0" err="1"/>
              <a:t>normal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r>
              <a:rPr lang="cs-CZ" dirty="0"/>
              <a:t>, </a:t>
            </a:r>
            <a:r>
              <a:rPr lang="cs-CZ" dirty="0" err="1"/>
              <a:t>alternating</a:t>
            </a:r>
            <a:r>
              <a:rPr lang="cs-CZ" dirty="0"/>
              <a:t> </a:t>
            </a:r>
            <a:r>
              <a:rPr lang="cs-CZ" b="1" dirty="0"/>
              <a:t>pole-</a:t>
            </a:r>
            <a:r>
              <a:rPr lang="cs-CZ" b="1" dirty="0" err="1"/>
              <a:t>pairs</a:t>
            </a:r>
            <a:r>
              <a:rPr lang="cs-CZ" b="1" dirty="0"/>
              <a:t> </a:t>
            </a:r>
            <a:r>
              <a:rPr lang="cs-CZ" dirty="0"/>
              <a:t>are </a:t>
            </a:r>
            <a:r>
              <a:rPr lang="cs-CZ" dirty="0" err="1"/>
              <a:t>used</a:t>
            </a:r>
            <a:r>
              <a:rPr lang="cs-CZ" dirty="0"/>
              <a:t> </a:t>
            </a:r>
            <a:r>
              <a:rPr lang="cs-CZ" dirty="0" err="1"/>
              <a:t>instead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individual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same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field</a:t>
            </a:r>
            <a:r>
              <a:rPr lang="cs-CZ" dirty="0"/>
              <a:t> lines </a:t>
            </a:r>
            <a:r>
              <a:rPr lang="cs-CZ" dirty="0" err="1"/>
              <a:t>travel</a:t>
            </a:r>
            <a:r>
              <a:rPr lang="cs-CZ" dirty="0"/>
              <a:t> </a:t>
            </a:r>
            <a:r>
              <a:rPr lang="cs-CZ" b="1" dirty="0" err="1"/>
              <a:t>mostly</a:t>
            </a:r>
            <a:r>
              <a:rPr lang="cs-CZ" b="1" dirty="0"/>
              <a:t> </a:t>
            </a:r>
            <a:r>
              <a:rPr lang="cs-CZ" b="1" dirty="0" err="1"/>
              <a:t>through</a:t>
            </a:r>
            <a:r>
              <a:rPr lang="cs-CZ" b="1" dirty="0"/>
              <a:t> air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decreasing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efficiency</a:t>
            </a:r>
            <a:endParaRPr lang="cs-CZ" b="1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on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moments</a:t>
            </a:r>
            <a:r>
              <a:rPr lang="cs-CZ" b="1" dirty="0"/>
              <a:t> </a:t>
            </a: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i="1" dirty="0" err="1"/>
              <a:t>vertical</a:t>
            </a:r>
            <a:r>
              <a:rPr lang="cs-CZ" b="1" i="1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always</a:t>
            </a:r>
            <a:r>
              <a:rPr lang="cs-CZ" dirty="0"/>
              <a:t> </a:t>
            </a:r>
            <a:r>
              <a:rPr lang="cs-CZ" b="1" dirty="0" err="1"/>
              <a:t>zero</a:t>
            </a:r>
            <a:r>
              <a:rPr lang="cs-CZ" dirty="0"/>
              <a:t> – </a:t>
            </a:r>
            <a:r>
              <a:rPr lang="cs-CZ" dirty="0" err="1"/>
              <a:t>changing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orientation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improve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efficiency</a:t>
            </a:r>
            <a:endParaRPr lang="cs-CZ" dirty="0"/>
          </a:p>
          <a:p>
            <a:pPr lvl="1"/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magnets</a:t>
            </a:r>
            <a:r>
              <a:rPr lang="cs-CZ" dirty="0"/>
              <a:t> are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b="1" dirty="0" err="1"/>
              <a:t>repelling</a:t>
            </a:r>
            <a:r>
              <a:rPr lang="cs-CZ" dirty="0"/>
              <a:t>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keeps</a:t>
            </a:r>
            <a:r>
              <a:rPr lang="cs-CZ" dirty="0"/>
              <a:t> </a:t>
            </a:r>
            <a:r>
              <a:rPr lang="cs-CZ" dirty="0" err="1"/>
              <a:t>them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b="1" dirty="0" err="1"/>
              <a:t>high</a:t>
            </a:r>
            <a:r>
              <a:rPr lang="cs-CZ" b="1" dirty="0"/>
              <a:t> </a:t>
            </a:r>
            <a:r>
              <a:rPr lang="cs-CZ" b="1" dirty="0" err="1"/>
              <a:t>potential</a:t>
            </a:r>
            <a:r>
              <a:rPr lang="cs-CZ" b="1" dirty="0"/>
              <a:t> </a:t>
            </a:r>
            <a:r>
              <a:rPr lang="cs-CZ" b="1" dirty="0" err="1"/>
              <a:t>energies</a:t>
            </a:r>
            <a:r>
              <a:rPr lang="cs-CZ" dirty="0"/>
              <a:t>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b="1" dirty="0" err="1"/>
              <a:t>destabilizing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405810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41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Changes required to increase torque transfer:</a:t>
                </a:r>
                <a:endParaRPr lang="cs-CZ" dirty="0"/>
              </a:p>
              <a:p>
                <a:pPr lvl="1"/>
                <a:r>
                  <a:rPr lang="cs-CZ" dirty="0"/>
                  <a:t>Magnet distance </a:t>
                </a:r>
                <a:r>
                  <a:rPr lang="cs-CZ" dirty="0" err="1"/>
                  <a:t>reduction</a:t>
                </a:r>
                <a:endParaRPr lang="cs-CZ" dirty="0"/>
              </a:p>
              <a:p>
                <a:pPr lvl="1"/>
                <a:r>
                  <a:rPr lang="cs-CZ" dirty="0" err="1"/>
                  <a:t>Increased</a:t>
                </a:r>
                <a:r>
                  <a:rPr lang="cs-CZ" dirty="0"/>
                  <a:t> </a:t>
                </a:r>
                <a:r>
                  <a:rPr lang="cs-CZ" dirty="0" err="1"/>
                  <a:t>magnetic</a:t>
                </a:r>
                <a:r>
                  <a:rPr lang="cs-CZ" dirty="0"/>
                  <a:t> </a:t>
                </a:r>
                <a:r>
                  <a:rPr lang="cs-CZ" dirty="0" err="1"/>
                  <a:t>strength</a:t>
                </a:r>
                <a:endParaRPr lang="cs-CZ" dirty="0"/>
              </a:p>
              <a:p>
                <a:pPr lvl="1"/>
                <a:r>
                  <a:rPr lang="cs-CZ" dirty="0"/>
                  <a:t>Use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pole </a:t>
                </a:r>
                <a:r>
                  <a:rPr lang="cs-CZ" b="1" dirty="0" err="1"/>
                  <a:t>pairs</a:t>
                </a:r>
                <a:r>
                  <a:rPr lang="cs-CZ" b="1" dirty="0"/>
                  <a:t> (PP)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b="1" dirty="0"/>
                  <a:t> magnetic </a:t>
                </a:r>
                <a:r>
                  <a:rPr lang="cs-CZ" b="1" dirty="0" err="1"/>
                  <a:t>teeth</a:t>
                </a:r>
                <a:endParaRPr lang="cs-CZ" b="1" dirty="0"/>
              </a:p>
              <a:p>
                <a:pPr lvl="1"/>
                <a:endParaRPr lang="cs-CZ" b="1" dirty="0"/>
              </a:p>
              <a:p>
                <a:pPr marL="201168" lvl="1" indent="0">
                  <a:buNone/>
                </a:pPr>
                <a:r>
                  <a:rPr lang="en-US" dirty="0"/>
                  <a:t>Using </a:t>
                </a:r>
                <a:r>
                  <a:rPr lang="en-US" b="1" dirty="0"/>
                  <a:t>magnetic teeth</a:t>
                </a:r>
                <a:r>
                  <a:rPr lang="en-US" dirty="0"/>
                  <a:t>, we can create magnetic equivalents of almost all standard mechanical gears</a:t>
                </a:r>
                <a:endParaRPr lang="cs-CZ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  <a:p>
                <a:pPr marL="201168" lvl="1" indent="0">
                  <a:buNone/>
                </a:pPr>
                <a:endParaRPr lang="cs-CZ" b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E8FD884-0E6A-2D24-7995-8BCABB990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24756"/>
                <a:ext cx="6269874" cy="2446204"/>
              </a:xfrm>
              <a:blipFill>
                <a:blip r:embed="rId3"/>
                <a:stretch>
                  <a:fillRect l="-972" t="-2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0D7062D-6239-A7DC-ED96-41E55A3C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02" y="1558508"/>
            <a:ext cx="3756025" cy="4769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268BE-A788-EF95-A560-FDF14D59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2" y="3650763"/>
            <a:ext cx="2086495" cy="253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7D8FB4-6DEC-C232-75C1-FB0D96DA9DC8}"/>
              </a:ext>
            </a:extLst>
          </p:cNvPr>
          <p:cNvSpPr txBox="1"/>
          <p:nvPr/>
        </p:nvSpPr>
        <p:spPr>
          <a:xfrm>
            <a:off x="1104049" y="3943286"/>
            <a:ext cx="413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dirty="0"/>
          </a:p>
          <a:p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5A53AC14-A8FB-0AC7-7360-57FDE70AA5A1}"/>
              </a:ext>
            </a:extLst>
          </p:cNvPr>
          <p:cNvSpPr txBox="1">
            <a:spLocks/>
          </p:cNvSpPr>
          <p:nvPr/>
        </p:nvSpPr>
        <p:spPr>
          <a:xfrm>
            <a:off x="1097280" y="3739716"/>
            <a:ext cx="4144073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than mechanical gear equivalents, however, are more </a:t>
            </a:r>
            <a:r>
              <a:rPr lang="en-US" b="1" dirty="0"/>
              <a:t>complex gears </a:t>
            </a:r>
            <a:r>
              <a:rPr lang="en-US" dirty="0"/>
              <a:t>using a </a:t>
            </a:r>
            <a:r>
              <a:rPr lang="en-US" b="1" dirty="0"/>
              <a:t>modulator</a:t>
            </a: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511D5-9AF0-D8C9-4810-75610B80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129" y="4742325"/>
            <a:ext cx="2938836" cy="1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3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1F3-517F-5D18-91DF-DA6C1937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000" dirty="0" err="1"/>
              <a:t>Magnetic</a:t>
            </a:r>
            <a:r>
              <a:rPr lang="cs-CZ" sz="4000" dirty="0"/>
              <a:t> </a:t>
            </a:r>
            <a:r>
              <a:rPr lang="cs-CZ" sz="4000" dirty="0" err="1"/>
              <a:t>transmissions</a:t>
            </a:r>
            <a:r>
              <a:rPr lang="cs-CZ" sz="4000" dirty="0"/>
              <a:t>- </a:t>
            </a:r>
            <a:r>
              <a:rPr lang="cs-CZ" sz="4000" dirty="0" err="1"/>
              <a:t>principle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54E23A-3CBB-1BAE-742D-5D2010E4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4080" y="1584325"/>
            <a:ext cx="4590439" cy="444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DF86B-31A9-665C-21CD-65C5AC08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A0B2-7DCE-C985-048F-06E26514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91F6-3CCF-84FF-7A65-AF60B537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E00FD-B4F8-04D7-527A-E26D9AAFA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1EC5B6F-291C-5D7A-6ADB-3658CB69896F}"/>
              </a:ext>
            </a:extLst>
          </p:cNvPr>
          <p:cNvSpPr txBox="1">
            <a:spLocks/>
          </p:cNvSpPr>
          <p:nvPr/>
        </p:nvSpPr>
        <p:spPr>
          <a:xfrm>
            <a:off x="1097280" y="1584325"/>
            <a:ext cx="5850936" cy="2446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An </a:t>
            </a:r>
            <a:r>
              <a:rPr lang="cs-CZ" dirty="0" err="1"/>
              <a:t>appropriately</a:t>
            </a:r>
            <a:r>
              <a:rPr lang="cs-CZ" dirty="0"/>
              <a:t> </a:t>
            </a:r>
            <a:r>
              <a:rPr lang="cs-CZ" dirty="0" err="1"/>
              <a:t>designed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modulates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/>
              <a:t>MFL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outer</a:t>
            </a:r>
            <a:r>
              <a:rPr lang="cs-CZ" b="1" dirty="0"/>
              <a:t> rotor </a:t>
            </a:r>
            <a:r>
              <a:rPr lang="cs-CZ" dirty="0"/>
              <a:t>in such </a:t>
            </a:r>
            <a:r>
              <a:rPr lang="cs-CZ" dirty="0" err="1"/>
              <a:t>way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match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inner</a:t>
            </a:r>
            <a:r>
              <a:rPr lang="cs-CZ" b="1" dirty="0"/>
              <a:t> rotor</a:t>
            </a:r>
          </a:p>
          <a:p>
            <a:pPr marL="201168" lvl="1" indent="0">
              <a:buFont typeface="Calibri" pitchFamily="34" charset="0"/>
              <a:buNone/>
            </a:pPr>
            <a:endParaRPr lang="cs-CZ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  <a:p>
            <a:pPr marL="201168" lvl="1" indent="0">
              <a:buFont typeface="Calibri" pitchFamily="34" charset="0"/>
              <a:buNone/>
            </a:pPr>
            <a:endParaRPr lang="cs-C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27F6A-7386-7767-D087-FDEDC988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1" y="4030529"/>
            <a:ext cx="1324160" cy="30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234D8-1752-1DDA-AD6D-6E230661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12" y="2887392"/>
            <a:ext cx="1581371" cy="53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D828B-B3F3-2C66-E089-5A910BCED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12" y="4174940"/>
            <a:ext cx="174331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8609B0-F393-53BB-40B9-33BA05666152}"/>
              </a:ext>
            </a:extLst>
          </p:cNvPr>
          <p:cNvSpPr txBox="1"/>
          <p:nvPr/>
        </p:nvSpPr>
        <p:spPr>
          <a:xfrm>
            <a:off x="1045184" y="3805651"/>
            <a:ext cx="177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</a:t>
            </a:r>
            <a:r>
              <a:rPr lang="cs-CZ" dirty="0" err="1"/>
              <a:t>modulator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E84B-BDD6-3F07-32DC-7F876B9B4452}"/>
              </a:ext>
            </a:extLst>
          </p:cNvPr>
          <p:cNvSpPr txBox="1"/>
          <p:nvPr/>
        </p:nvSpPr>
        <p:spPr>
          <a:xfrm>
            <a:off x="1009812" y="2531519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Fixed</a:t>
            </a:r>
            <a:r>
              <a:rPr lang="cs-CZ" dirty="0"/>
              <a:t> oute rotor: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/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09EBE-ACA8-062E-7D59-72BDD4EF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67" y="2855315"/>
                <a:ext cx="1838534" cy="553998"/>
              </a:xfrm>
              <a:prstGeom prst="rect">
                <a:avLst/>
              </a:prstGeom>
              <a:blipFill>
                <a:blip r:embed="rId7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9674F0-9CB1-4782-6330-93DF66E19A9F}"/>
              </a:ext>
            </a:extLst>
          </p:cNvPr>
          <p:cNvSpPr txBox="1"/>
          <p:nvPr/>
        </p:nvSpPr>
        <p:spPr>
          <a:xfrm>
            <a:off x="5016131" y="2512463"/>
            <a:ext cx="234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PP </a:t>
            </a:r>
            <a:r>
              <a:rPr lang="cs-CZ" dirty="0" err="1"/>
              <a:t>count</a:t>
            </a:r>
            <a:r>
              <a:rPr lang="cs-CZ" dirty="0"/>
              <a:t>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647276-775C-3865-647B-B226FB70492F}"/>
              </a:ext>
            </a:extLst>
          </p:cNvPr>
          <p:cNvSpPr txBox="1"/>
          <p:nvPr/>
        </p:nvSpPr>
        <p:spPr>
          <a:xfrm>
            <a:off x="3916401" y="3678174"/>
            <a:ext cx="3441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 err="1"/>
              <a:t>Modulator</a:t>
            </a:r>
            <a:r>
              <a:rPr lang="cs-CZ" dirty="0"/>
              <a:t> </a:t>
            </a:r>
            <a:r>
              <a:rPr lang="cs-CZ" dirty="0" err="1"/>
              <a:t>steel</a:t>
            </a:r>
            <a:r>
              <a:rPr lang="cs-CZ" dirty="0"/>
              <a:t> </a:t>
            </a:r>
            <a:r>
              <a:rPr lang="cs-CZ" dirty="0" err="1"/>
              <a:t>poles</a:t>
            </a:r>
            <a:r>
              <a:rPr lang="cs-CZ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32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8844-0067-5223-52BA-2CF75D94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Our</a:t>
            </a:r>
            <a:r>
              <a:rPr lang="cs-CZ" dirty="0"/>
              <a:t> design (2. </a:t>
            </a:r>
            <a:r>
              <a:rPr lang="cs-CZ" dirty="0" err="1"/>
              <a:t>version</a:t>
            </a:r>
            <a:r>
              <a:rPr lang="cs-CZ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 err="1"/>
                  <a:t>Modulator</a:t>
                </a:r>
                <a:r>
                  <a:rPr lang="cs-CZ" b="1" dirty="0"/>
                  <a:t> </a:t>
                </a:r>
                <a:r>
                  <a:rPr lang="cs-CZ" dirty="0" err="1"/>
                  <a:t>gearbox</a:t>
                </a:r>
                <a:r>
                  <a:rPr lang="cs-CZ" dirty="0"/>
                  <a:t> </a:t>
                </a:r>
                <a:r>
                  <a:rPr lang="cs-CZ" dirty="0" err="1"/>
                  <a:t>with</a:t>
                </a:r>
                <a:r>
                  <a:rPr lang="cs-CZ" dirty="0"/>
                  <a:t> ratio 1:3</a:t>
                </a:r>
              </a:p>
              <a:p>
                <a:pPr lvl="1"/>
                <a:r>
                  <a:rPr lang="cs-CZ" dirty="0"/>
                  <a:t>3D design: </a:t>
                </a:r>
                <a:r>
                  <a:rPr lang="cs-CZ" b="1" dirty="0" err="1"/>
                  <a:t>Fusion</a:t>
                </a:r>
                <a:r>
                  <a:rPr lang="cs-CZ" b="1" dirty="0"/>
                  <a:t> 360</a:t>
                </a:r>
              </a:p>
              <a:p>
                <a:pPr lvl="1"/>
                <a:r>
                  <a:rPr lang="cs-CZ" dirty="0" err="1"/>
                  <a:t>Comprised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b="1" dirty="0"/>
                  <a:t>5 </a:t>
                </a:r>
                <a:r>
                  <a:rPr lang="cs-CZ" b="1" dirty="0" err="1"/>
                  <a:t>parts</a:t>
                </a:r>
                <a:r>
                  <a:rPr lang="cs-CZ" dirty="0"/>
                  <a:t>:</a:t>
                </a:r>
              </a:p>
              <a:p>
                <a:pPr lvl="2"/>
                <a:r>
                  <a:rPr lang="cs-CZ" dirty="0" err="1"/>
                  <a:t>Inner</a:t>
                </a:r>
                <a:r>
                  <a:rPr lang="cs-CZ" dirty="0"/>
                  <a:t> rotor</a:t>
                </a:r>
              </a:p>
              <a:p>
                <a:pPr lvl="2"/>
                <a:r>
                  <a:rPr lang="cs-CZ" dirty="0" err="1"/>
                  <a:t>Modulator</a:t>
                </a:r>
                <a:r>
                  <a:rPr lang="cs-CZ" dirty="0"/>
                  <a:t> body</a:t>
                </a:r>
              </a:p>
              <a:p>
                <a:pPr lvl="2"/>
                <a:r>
                  <a:rPr lang="cs-CZ" dirty="0" err="1"/>
                  <a:t>Modulatir</a:t>
                </a:r>
                <a:r>
                  <a:rPr lang="cs-CZ" dirty="0"/>
                  <a:t> cap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body</a:t>
                </a:r>
              </a:p>
              <a:p>
                <a:pPr lvl="2"/>
                <a:r>
                  <a:rPr lang="cs-CZ" dirty="0" err="1"/>
                  <a:t>Outer</a:t>
                </a:r>
                <a:r>
                  <a:rPr lang="cs-CZ" dirty="0"/>
                  <a:t> rotor cap</a:t>
                </a:r>
              </a:p>
              <a:p>
                <a:pPr lvl="1"/>
                <a:r>
                  <a:rPr lang="cs-CZ" b="1" dirty="0" err="1"/>
                  <a:t>NdFeB</a:t>
                </a:r>
                <a:r>
                  <a:rPr lang="cs-CZ" b="1" dirty="0"/>
                  <a:t> N42 3x4x22mm</a:t>
                </a:r>
                <a:r>
                  <a:rPr lang="cs-CZ" dirty="0"/>
                  <a:t> </a:t>
                </a:r>
                <a:r>
                  <a:rPr lang="cs-CZ" dirty="0" err="1"/>
                  <a:t>magnets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=4;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=12;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Modulation</a:t>
                </a:r>
                <a:r>
                  <a:rPr lang="cs-CZ" dirty="0"/>
                  <a:t> done via </a:t>
                </a:r>
                <a:r>
                  <a:rPr lang="cs-CZ" dirty="0" err="1"/>
                  <a:t>transformer</a:t>
                </a:r>
                <a:r>
                  <a:rPr lang="cs-CZ" dirty="0"/>
                  <a:t> </a:t>
                </a:r>
                <a:r>
                  <a:rPr lang="cs-CZ" dirty="0" err="1"/>
                  <a:t>steel</a:t>
                </a:r>
                <a:r>
                  <a:rPr lang="cs-CZ" dirty="0"/>
                  <a:t> </a:t>
                </a:r>
                <a:r>
                  <a:rPr lang="cs-CZ" dirty="0" err="1"/>
                  <a:t>plates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51777-D783-1A39-14F9-228EC83C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8FD2-0029-34DE-BF4A-BA3580A0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A2E2-153C-9230-C5A4-0B0C13CA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143B-F6A7-1C58-3748-E2DC398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AD9A8-07F8-0790-1712-CA3F96AE0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Magnetic</a:t>
            </a:r>
            <a:r>
              <a:rPr lang="cs-CZ" dirty="0"/>
              <a:t> </a:t>
            </a:r>
            <a:r>
              <a:rPr lang="cs-CZ" dirty="0" err="1"/>
              <a:t>transmissions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ADF83-B37F-946B-92BD-D07F8D5B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7" y="1409564"/>
            <a:ext cx="5443711" cy="48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5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2746-2F82-DB11-273C-5A5821D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Design detail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A3C4-2BBF-0C84-A9B3-9131D9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99B6-7C08-C752-3F7D-3F8B893B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E162-D71C-F093-8F76-CE084BEB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B0622B-DD7B-16EC-552A-21F8D684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Magnetické převody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B9D43-EF9E-1896-BDAD-609CF3CE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19" y="1612586"/>
            <a:ext cx="4429743" cy="399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2BEB9-6C75-42A6-14C4-87FE82C0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9" y="1817222"/>
            <a:ext cx="304842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940F-DAA0-958C-BAFD-4AAAA27C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551" y="1731939"/>
            <a:ext cx="3629015" cy="3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5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BCFCE-27D2-7F3B-847E-D388049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96DC4AA-EC1B-146A-A95A-BAE573F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A7AC65-3CDB-2481-2409-652FFD54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A526BF-B8FE-C574-E9BD-B145C6A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45</a:t>
            </a:fld>
            <a:endParaRPr lang="en-US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B92CF07E-106D-B15F-928D-1ADD5D140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Summary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8FD884-0E6A-2D24-7995-8BCABB990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424756"/>
            <a:ext cx="10311454" cy="4444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b="1" dirty="0" err="1"/>
              <a:t>observed</a:t>
            </a:r>
            <a:r>
              <a:rPr lang="cs-CZ" b="1" dirty="0"/>
              <a:t>, </a:t>
            </a:r>
            <a:r>
              <a:rPr lang="cs-CZ" b="1" dirty="0" err="1"/>
              <a:t>sustained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simulated</a:t>
            </a:r>
            <a:r>
              <a:rPr lang="cs-CZ" b="1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coupling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spinners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determined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transferred</a:t>
            </a:r>
            <a:r>
              <a:rPr lang="cs-CZ" dirty="0"/>
              <a:t> </a:t>
            </a:r>
            <a:r>
              <a:rPr lang="cs-CZ" b="1" dirty="0" err="1"/>
              <a:t>torque</a:t>
            </a:r>
            <a:r>
              <a:rPr lang="cs-CZ" b="1" dirty="0"/>
              <a:t> </a:t>
            </a:r>
            <a:r>
              <a:rPr lang="cs-CZ" dirty="0"/>
              <a:t>and </a:t>
            </a:r>
            <a:r>
              <a:rPr lang="cs-CZ" b="1" dirty="0" err="1"/>
              <a:t>power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b="1" dirty="0" err="1"/>
              <a:t>working</a:t>
            </a:r>
            <a:r>
              <a:rPr lang="cs-CZ" b="1" dirty="0"/>
              <a:t> </a:t>
            </a:r>
            <a:r>
              <a:rPr lang="cs-CZ" b="1" dirty="0" err="1"/>
              <a:t>simulation</a:t>
            </a:r>
            <a:r>
              <a:rPr lang="cs-CZ" dirty="0"/>
              <a:t>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we‘ve</a:t>
            </a:r>
            <a:r>
              <a:rPr lang="cs-CZ" dirty="0"/>
              <a:t> </a:t>
            </a:r>
            <a:r>
              <a:rPr lang="cs-CZ" dirty="0" err="1"/>
              <a:t>compared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simulation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deduced</a:t>
            </a:r>
            <a:r>
              <a:rPr lang="cs-CZ" dirty="0"/>
              <a:t> </a:t>
            </a:r>
            <a:r>
              <a:rPr lang="cs-CZ" b="1" dirty="0" err="1"/>
              <a:t>fractal-like</a:t>
            </a:r>
            <a:r>
              <a:rPr lang="cs-CZ" b="1" dirty="0"/>
              <a:t> </a:t>
            </a:r>
            <a:r>
              <a:rPr lang="cs-CZ" b="1" dirty="0" err="1"/>
              <a:t>behaviour</a:t>
            </a:r>
            <a:r>
              <a:rPr lang="cs-CZ" dirty="0"/>
              <a:t> in </a:t>
            </a:r>
            <a:r>
              <a:rPr lang="cs-CZ" b="1" dirty="0" err="1"/>
              <a:t>respect</a:t>
            </a:r>
            <a:r>
              <a:rPr lang="cs-CZ" b="1" dirty="0"/>
              <a:t> to </a:t>
            </a:r>
            <a:r>
              <a:rPr lang="cs-CZ" b="1" dirty="0" err="1"/>
              <a:t>multiple</a:t>
            </a:r>
            <a:r>
              <a:rPr lang="cs-CZ" b="1" dirty="0"/>
              <a:t> </a:t>
            </a:r>
            <a:r>
              <a:rPr lang="cs-CZ" b="1" dirty="0" err="1"/>
              <a:t>parameter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analytically</a:t>
            </a:r>
            <a:r>
              <a:rPr lang="cs-CZ" dirty="0"/>
              <a:t> </a:t>
            </a:r>
            <a:r>
              <a:rPr lang="cs-CZ" dirty="0" err="1"/>
              <a:t>modeled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b="1" dirty="0" err="1"/>
              <a:t>effects</a:t>
            </a:r>
            <a:r>
              <a:rPr lang="cs-CZ" b="1" dirty="0"/>
              <a:t> </a:t>
            </a:r>
            <a:r>
              <a:rPr lang="cs-CZ" b="1" dirty="0" err="1"/>
              <a:t>of</a:t>
            </a:r>
            <a:r>
              <a:rPr lang="cs-CZ" b="1" dirty="0"/>
              <a:t> drag</a:t>
            </a:r>
            <a:r>
              <a:rPr lang="cs-CZ" dirty="0"/>
              <a:t> and </a:t>
            </a:r>
            <a:r>
              <a:rPr lang="cs-CZ" dirty="0" err="1"/>
              <a:t>confirmed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model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measured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parameters</a:t>
            </a:r>
            <a:r>
              <a:rPr lang="cs-CZ" b="1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 and </a:t>
            </a:r>
            <a:r>
              <a:rPr lang="cs-CZ" dirty="0" err="1"/>
              <a:t>magnets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created</a:t>
            </a:r>
            <a:r>
              <a:rPr lang="cs-CZ" dirty="0"/>
              <a:t> a </a:t>
            </a:r>
            <a:r>
              <a:rPr lang="cs-CZ" dirty="0" err="1"/>
              <a:t>functioning</a:t>
            </a:r>
            <a:r>
              <a:rPr lang="cs-CZ" dirty="0"/>
              <a:t> </a:t>
            </a:r>
            <a:r>
              <a:rPr lang="cs-CZ" b="1" dirty="0" err="1"/>
              <a:t>magnetic</a:t>
            </a:r>
            <a:r>
              <a:rPr lang="cs-CZ" b="1" dirty="0"/>
              <a:t> </a:t>
            </a:r>
            <a:r>
              <a:rPr lang="cs-CZ" b="1" dirty="0" err="1"/>
              <a:t>gearbox</a:t>
            </a: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  <a:p>
            <a:pPr marL="457200" indent="-457200">
              <a:buFont typeface="+mj-lt"/>
              <a:buAutoNum type="arabicPeriod"/>
            </a:pPr>
            <a:endParaRPr lang="cs-CZ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3A09-A873-858A-47B2-CABA99ED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07" y="3802556"/>
            <a:ext cx="2915057" cy="5811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368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E415-7F1B-F8BF-00A8-AA4F4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cs-CZ" dirty="0"/>
              <a:t> </a:t>
            </a:r>
            <a:r>
              <a:rPr lang="cs-CZ" dirty="0" err="1"/>
              <a:t>examples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33D3-0D7E-0E2C-D127-4DAD7A24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1C3A-F8F6-F7ED-FBB5-584F4AF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3F6-B55D-97FA-3A63-5429997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2C2424-1CE3-FDC5-503F-FBC578DEA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pic>
        <p:nvPicPr>
          <p:cNvPr id="9" name="VID_20231214_135624">
            <a:hlinkClick r:id="" action="ppaction://media"/>
            <a:extLst>
              <a:ext uri="{FF2B5EF4-FFF2-40B4-BE49-F238E27FC236}">
                <a16:creationId xmlns:a16="http://schemas.microsoft.com/office/drawing/2014/main" id="{0EE48B77-737B-38AC-CC95-F1512EB66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288" r="18288" b="9722"/>
          <a:stretch/>
        </p:blipFill>
        <p:spPr>
          <a:xfrm>
            <a:off x="6567663" y="1563510"/>
            <a:ext cx="4950228" cy="4374445"/>
          </a:xfrm>
          <a:prstGeom prst="rect">
            <a:avLst/>
          </a:prstGeom>
        </p:spPr>
      </p:pic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E341183C-959E-F78A-56CC-AF3668C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24756"/>
            <a:ext cx="5108172" cy="4242266"/>
          </a:xfrm>
        </p:spPr>
        <p:txBody>
          <a:bodyPr/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experimented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spinners</a:t>
            </a:r>
            <a:r>
              <a:rPr lang="cs-CZ" dirty="0"/>
              <a:t>,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were</a:t>
            </a:r>
            <a:r>
              <a:rPr lang="cs-CZ" dirty="0"/>
              <a:t> not inline =&gt; </a:t>
            </a:r>
            <a:r>
              <a:rPr lang="cs-CZ" dirty="0" err="1"/>
              <a:t>even</a:t>
            </a:r>
            <a:r>
              <a:rPr lang="cs-CZ" dirty="0"/>
              <a:t> more </a:t>
            </a:r>
            <a:r>
              <a:rPr lang="cs-CZ" dirty="0" err="1"/>
              <a:t>chaotic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5D8-0DAB-018F-CB7C-2CD8E2B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Relevant</a:t>
            </a:r>
            <a:r>
              <a:rPr lang="cs-CZ" dirty="0"/>
              <a:t> </a:t>
            </a:r>
            <a:r>
              <a:rPr lang="cs-CZ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</p:spPr>
            <p:txBody>
              <a:bodyPr>
                <a:normAutofit/>
              </a:bodyPr>
              <a:lstStyle/>
              <a:p>
                <a:r>
                  <a:rPr lang="cs-CZ" b="1" dirty="0"/>
                  <a:t>Configuration</a:t>
                </a:r>
                <a:r>
                  <a:rPr lang="cs-CZ" dirty="0"/>
                  <a:t>:</a:t>
                </a:r>
              </a:p>
              <a:p>
                <a:pPr lvl="1"/>
                <a:r>
                  <a:rPr lang="cs-CZ" b="1" dirty="0" err="1"/>
                  <a:t>Relative</a:t>
                </a:r>
                <a:r>
                  <a:rPr lang="cs-CZ" b="1" dirty="0"/>
                  <a:t> </a:t>
                </a:r>
                <a:r>
                  <a:rPr lang="cs-CZ" b="1" dirty="0" err="1"/>
                  <a:t>positions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spinners</a:t>
                </a:r>
                <a:endParaRPr lang="cs-CZ" b="1" dirty="0"/>
              </a:p>
              <a:p>
                <a:pPr lvl="1"/>
                <a:r>
                  <a:rPr lang="cs-CZ" b="1" dirty="0" err="1"/>
                  <a:t>Angular</a:t>
                </a:r>
                <a:r>
                  <a:rPr lang="cs-CZ" b="1" dirty="0"/>
                  <a:t> </a:t>
                </a:r>
                <a:r>
                  <a:rPr lang="cs-CZ" b="1" dirty="0" err="1"/>
                  <a:t>velocities</a:t>
                </a:r>
                <a:r>
                  <a:rPr lang="cs-CZ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dirty="0" err="1"/>
                  <a:t>Phase</a:t>
                </a:r>
                <a:r>
                  <a:rPr lang="cs-CZ" dirty="0"/>
                  <a:t> </a:t>
                </a:r>
                <a:r>
                  <a:rPr lang="cs-CZ" dirty="0" err="1"/>
                  <a:t>offsets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cs-CZ" dirty="0"/>
              </a:p>
              <a:p>
                <a:pPr lvl="1"/>
                <a:r>
                  <a:rPr lang="cs-CZ" b="1" dirty="0" err="1"/>
                  <a:t>Attachment</a:t>
                </a:r>
                <a:r>
                  <a:rPr lang="cs-CZ" b="1" dirty="0"/>
                  <a:t> </a:t>
                </a:r>
                <a:r>
                  <a:rPr lang="cs-CZ" b="1" dirty="0" err="1"/>
                  <a:t>direction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the</a:t>
                </a:r>
                <a:r>
                  <a:rPr lang="cs-CZ" b="1" dirty="0"/>
                  <a:t> </a:t>
                </a:r>
                <a:r>
                  <a:rPr lang="cs-CZ" b="1" dirty="0" err="1"/>
                  <a:t>magnets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u="sng" dirty="0" err="1"/>
                  <a:t>vertical</a:t>
                </a:r>
                <a:r>
                  <a:rPr lang="cs-CZ" dirty="0"/>
                  <a:t>, </a:t>
                </a:r>
                <a:r>
                  <a:rPr lang="en-US" dirty="0"/>
                  <a:t>eccentric</a:t>
                </a:r>
                <a:r>
                  <a:rPr lang="cs-CZ" dirty="0"/>
                  <a:t>, tangent</a:t>
                </a:r>
              </a:p>
              <a:p>
                <a:pPr lvl="1"/>
                <a:r>
                  <a:rPr lang="cs-CZ" dirty="0" err="1"/>
                  <a:t>Attraction</a:t>
                </a:r>
                <a:r>
                  <a:rPr lang="cs-CZ" dirty="0"/>
                  <a:t> / </a:t>
                </a:r>
                <a:r>
                  <a:rPr lang="cs-CZ" b="1" u="sng" dirty="0" err="1"/>
                  <a:t>Repulsion</a:t>
                </a:r>
                <a:endParaRPr lang="cs-CZ" b="1" u="sng" dirty="0"/>
              </a:p>
              <a:p>
                <a:r>
                  <a:rPr lang="cs-CZ" b="1" dirty="0"/>
                  <a:t>Drag 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)</a:t>
                </a:r>
                <a:r>
                  <a:rPr lang="cs-CZ" b="1" dirty="0"/>
                  <a:t>, </a:t>
                </a:r>
                <a:r>
                  <a:rPr lang="cs-CZ" b="1" dirty="0" err="1"/>
                  <a:t>quadratic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parameters</a:t>
                </a:r>
                <a:endParaRPr lang="cs-CZ" dirty="0"/>
              </a:p>
              <a:p>
                <a:pPr lvl="1"/>
                <a:r>
                  <a:rPr lang="cs-CZ" dirty="0" err="1"/>
                  <a:t>Size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 err="1"/>
                  <a:t>Amount</a:t>
                </a:r>
                <a:r>
                  <a:rPr lang="cs-CZ" dirty="0"/>
                  <a:t> </a:t>
                </a:r>
                <a:r>
                  <a:rPr lang="cs-CZ" dirty="0" err="1"/>
                  <a:t>of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</a:t>
                </a:r>
                <a:r>
                  <a:rPr lang="cs-CZ" dirty="0" err="1"/>
                  <a:t>arms</a:t>
                </a:r>
                <a:endParaRPr lang="cs-CZ" dirty="0"/>
              </a:p>
              <a:p>
                <a:pPr lvl="1"/>
                <a:r>
                  <a:rPr lang="cs-CZ" b="1" dirty="0"/>
                  <a:t>Moment </a:t>
                </a:r>
                <a:r>
                  <a:rPr lang="cs-CZ" b="1" dirty="0" err="1"/>
                  <a:t>of</a:t>
                </a:r>
                <a:r>
                  <a:rPr lang="cs-CZ" b="1" dirty="0"/>
                  <a:t> </a:t>
                </a:r>
                <a:r>
                  <a:rPr lang="cs-CZ" b="1" dirty="0" err="1"/>
                  <a:t>inertia</a:t>
                </a:r>
                <a:r>
                  <a:rPr lang="cs-CZ" dirty="0"/>
                  <a:t> (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cs-CZ" dirty="0"/>
                  <a:t>)</a:t>
                </a:r>
              </a:p>
              <a:p>
                <a:r>
                  <a:rPr lang="cs-CZ" b="1" dirty="0"/>
                  <a:t>Magnet </a:t>
                </a:r>
                <a:r>
                  <a:rPr lang="cs-CZ" b="1" dirty="0" err="1"/>
                  <a:t>strength</a:t>
                </a:r>
                <a:r>
                  <a:rPr lang="cs-CZ" b="1" dirty="0"/>
                  <a:t>, </a:t>
                </a:r>
                <a:r>
                  <a:rPr lang="cs-CZ" b="1" dirty="0" err="1"/>
                  <a:t>size</a:t>
                </a:r>
                <a:r>
                  <a:rPr lang="cs-CZ" b="1" dirty="0"/>
                  <a:t> and grade</a:t>
                </a:r>
              </a:p>
              <a:p>
                <a:pPr marL="201168" lvl="1" indent="0">
                  <a:buNone/>
                </a:pPr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84C3E-D8C4-457E-66D2-E28D2CC1A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24756"/>
                <a:ext cx="7031736" cy="4444338"/>
              </a:xfrm>
              <a:blipFill>
                <a:blip r:embed="rId3"/>
                <a:stretch>
                  <a:fillRect l="-867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86A0-0A6F-29A0-E6F8-2DF49AD7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BF54-FBB6-B28B-65F5-216D6CF2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2E31-6AB0-05EF-E2AF-2F4300C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76E4C-8AF3-E9A1-2D6F-CCE5048B3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931D5-0093-6973-D8B5-FE44E3A13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59" y="1424756"/>
            <a:ext cx="2048161" cy="131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50D2-9E1D-B1EB-0EB3-463AC7B9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53" y="2739389"/>
            <a:ext cx="2365769" cy="196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9E1FD-9B16-938B-1AC2-F2DB91C32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006" y="4621290"/>
            <a:ext cx="1899265" cy="1623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BD50B-0A53-9614-FD40-DF930EC1360D}"/>
              </a:ext>
            </a:extLst>
          </p:cNvPr>
          <p:cNvSpPr txBox="1"/>
          <p:nvPr/>
        </p:nvSpPr>
        <p:spPr>
          <a:xfrm>
            <a:off x="8508989" y="142475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u="sng" dirty="0" err="1"/>
              <a:t>Vertical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BB62F-0355-94D5-CD2A-329C8B39F697}"/>
              </a:ext>
            </a:extLst>
          </p:cNvPr>
          <p:cNvSpPr txBox="1"/>
          <p:nvPr/>
        </p:nvSpPr>
        <p:spPr>
          <a:xfrm>
            <a:off x="8508989" y="2938453"/>
            <a:ext cx="730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E</a:t>
            </a:r>
            <a:r>
              <a:rPr lang="en-US" dirty="0" err="1"/>
              <a:t>ccentric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7474-8FF6-7018-5194-F7AA04090D25}"/>
              </a:ext>
            </a:extLst>
          </p:cNvPr>
          <p:cNvSpPr txBox="1"/>
          <p:nvPr/>
        </p:nvSpPr>
        <p:spPr>
          <a:xfrm>
            <a:off x="8508989" y="4628100"/>
            <a:ext cx="797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Tangent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i="1" dirty="0"/>
                  <a:t>(</a:t>
                </a:r>
                <a:r>
                  <a:rPr lang="cs-CZ" i="1" dirty="0" err="1"/>
                  <a:t>Possibly</a:t>
                </a:r>
                <a:r>
                  <a:rPr lang="cs-CZ" i="1" dirty="0"/>
                  <a:t> </a:t>
                </a:r>
                <a:r>
                  <a:rPr lang="cs-CZ" i="1" dirty="0" err="1"/>
                  <a:t>some</a:t>
                </a:r>
                <a:r>
                  <a:rPr lang="cs-CZ" i="1" dirty="0"/>
                  <a:t> </a:t>
                </a:r>
                <a:r>
                  <a:rPr lang="cs-CZ" i="1" dirty="0" err="1"/>
                  <a:t>linear</a:t>
                </a:r>
                <a:r>
                  <a:rPr lang="cs-CZ" i="1" dirty="0"/>
                  <a:t> </a:t>
                </a:r>
                <a:r>
                  <a:rPr lang="cs-CZ" i="1" dirty="0" err="1"/>
                  <a:t>component</a:t>
                </a:r>
                <a:r>
                  <a:rPr lang="cs-CZ" i="1" dirty="0"/>
                  <a:t> – </a:t>
                </a:r>
                <a:r>
                  <a:rPr lang="cs-CZ" b="1" i="1" dirty="0" err="1"/>
                  <a:t>linear</a:t>
                </a:r>
                <a:r>
                  <a:rPr lang="cs-CZ" i="1" dirty="0"/>
                  <a:t> in </a:t>
                </a:r>
                <a:r>
                  <a:rPr lang="cs-CZ" i="1" dirty="0" err="1"/>
                  <a:t>respect</a:t>
                </a:r>
                <a:r>
                  <a:rPr lang="cs-CZ" i="1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i="1" dirty="0"/>
                  <a:t> (</a:t>
                </a:r>
                <a:r>
                  <a:rPr lang="cs-CZ" i="1" dirty="0" err="1"/>
                  <a:t>denoted</a:t>
                </a:r>
                <a:r>
                  <a:rPr lang="cs-CZ" i="1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i="1" dirty="0"/>
                  <a:t>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Without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With </a:t>
                          </a:r>
                          <a:r>
                            <a:rPr lang="cs-CZ" dirty="0" err="1"/>
                            <a:t>linear</a:t>
                          </a:r>
                          <a:r>
                            <a:rPr lang="cs-CZ" dirty="0"/>
                            <a:t> </a:t>
                          </a:r>
                          <a:r>
                            <a:rPr lang="cs-CZ" dirty="0" err="1"/>
                            <a:t>component</a:t>
                          </a:r>
                          <a:r>
                            <a:rPr lang="cs-CZ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cs-CZ" dirty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22707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4104409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  <a:gridCol w="4801293">
                      <a:extLst>
                        <a:ext uri="{9D8B030D-6E8A-4147-A177-3AD203B41FA5}">
                          <a16:colId xmlns:a16="http://schemas.microsoft.com/office/drawing/2014/main" val="3074646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70" t="-8333" r="-11750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102" t="-8333" r="-508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5603A22-2E18-20F9-D274-39A9DBA8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1" y="4375049"/>
            <a:ext cx="2762636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9826BB-6F00-B694-2BE4-166ED7FC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34" y="5212033"/>
            <a:ext cx="4620270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63" y="4403628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51" y="5261713"/>
            <a:ext cx="2915057" cy="5811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525F0-B863-312A-E4D6-E582722A2148}"/>
                  </a:ext>
                </a:extLst>
              </p:cNvPr>
              <p:cNvSpPr txBox="1"/>
              <p:nvPr/>
            </p:nvSpPr>
            <p:spPr>
              <a:xfrm>
                <a:off x="10842172" y="5949530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cs-CZ" b="0" i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cs-CZ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525F0-B863-312A-E4D6-E582722A2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172" y="5949530"/>
                <a:ext cx="3048000" cy="369332"/>
              </a:xfrm>
              <a:prstGeom prst="rect">
                <a:avLst/>
              </a:prstGeom>
              <a:blipFill>
                <a:blip r:embed="rId8"/>
                <a:stretch>
                  <a:fillRect l="-180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58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Drag – </a:t>
            </a:r>
            <a:r>
              <a:rPr lang="cs-CZ" dirty="0" err="1"/>
              <a:t>Comparison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models</a:t>
            </a:r>
            <a:endParaRPr lang="en-US" dirty="0"/>
          </a:p>
        </p:txBody>
      </p:sp>
      <p:pic>
        <p:nvPicPr>
          <p:cNvPr id="9" name="Content Placeholder 8" descr="A green and purple graph&#10;&#10;Description automatically generated">
            <a:extLst>
              <a:ext uri="{FF2B5EF4-FFF2-40B4-BE49-F238E27FC236}">
                <a16:creationId xmlns:a16="http://schemas.microsoft.com/office/drawing/2014/main" id="{12B32015-FF8B-7EC5-728E-E48EBC8EE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8758" r="8648" b="4571"/>
          <a:stretch/>
        </p:blipFill>
        <p:spPr>
          <a:xfrm>
            <a:off x="136426" y="1789900"/>
            <a:ext cx="5959573" cy="40137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FDE582-A8D7-09DC-00E4-68E9075A8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195" r="7778" b="4180"/>
          <a:stretch/>
        </p:blipFill>
        <p:spPr>
          <a:xfrm>
            <a:off x="6096000" y="1761794"/>
            <a:ext cx="5977222" cy="4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0DAF-E278-4D6C-F12B-592F5D7B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Drag – </a:t>
            </a:r>
            <a:r>
              <a:rPr lang="cs-CZ" dirty="0" err="1"/>
              <a:t>Analytical</a:t>
            </a:r>
            <a:r>
              <a:rPr lang="cs-CZ" dirty="0"/>
              <a:t> </a:t>
            </a:r>
            <a:r>
              <a:rPr lang="cs-CZ" dirty="0" err="1"/>
              <a:t>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Our </a:t>
                </a:r>
                <a:r>
                  <a:rPr lang="cs-CZ" dirty="0" err="1"/>
                  <a:t>theory</a:t>
                </a:r>
                <a:r>
                  <a:rPr lang="cs-CZ" dirty="0"/>
                  <a:t> </a:t>
                </a:r>
                <a:r>
                  <a:rPr lang="cs-CZ" dirty="0" err="1"/>
                  <a:t>suggests</a:t>
                </a:r>
                <a:r>
                  <a:rPr lang="cs-CZ" dirty="0"/>
                  <a:t>, </a:t>
                </a:r>
                <a:r>
                  <a:rPr lang="cs-CZ" dirty="0" err="1"/>
                  <a:t>that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main</a:t>
                </a:r>
                <a:r>
                  <a:rPr lang="cs-CZ" b="1" dirty="0"/>
                  <a:t> </a:t>
                </a:r>
                <a:r>
                  <a:rPr lang="cs-CZ" b="1" dirty="0" err="1"/>
                  <a:t>sources</a:t>
                </a:r>
                <a:r>
                  <a:rPr lang="cs-CZ" b="1" dirty="0"/>
                  <a:t> </a:t>
                </a:r>
                <a:r>
                  <a:rPr lang="cs-CZ" b="1" dirty="0" err="1"/>
                  <a:t>of</a:t>
                </a:r>
                <a:r>
                  <a:rPr lang="cs-CZ" b="1" dirty="0"/>
                  <a:t> drag</a:t>
                </a:r>
                <a:r>
                  <a:rPr lang="cs-CZ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:</a:t>
                </a:r>
                <a:endParaRPr lang="cs-CZ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Constant</a:t>
                </a:r>
                <a:r>
                  <a:rPr lang="cs-CZ" dirty="0"/>
                  <a:t> drag </a:t>
                </a:r>
                <a:r>
                  <a:rPr lang="cs-CZ" dirty="0" err="1"/>
                  <a:t>from</a:t>
                </a:r>
                <a:r>
                  <a:rPr lang="cs-CZ" dirty="0"/>
                  <a:t>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b="1" dirty="0" err="1"/>
                  <a:t>bearing</a:t>
                </a:r>
                <a:r>
                  <a:rPr lang="cs-CZ" b="1" dirty="0"/>
                  <a:t> </a:t>
                </a:r>
                <a:r>
                  <a:rPr lang="cs-CZ" b="1" dirty="0" err="1"/>
                  <a:t>friction</a:t>
                </a:r>
                <a:r>
                  <a:rPr lang="cs-CZ" b="1" dirty="0"/>
                  <a:t> </a:t>
                </a:r>
                <a:r>
                  <a:rPr lang="cs-CZ" dirty="0"/>
                  <a:t>– </a:t>
                </a:r>
                <a:r>
                  <a:rPr lang="cs-CZ" b="1" dirty="0" err="1"/>
                  <a:t>constant</a:t>
                </a:r>
                <a:r>
                  <a:rPr lang="cs-CZ" b="1" dirty="0"/>
                  <a:t> </a:t>
                </a:r>
                <a:r>
                  <a:rPr lang="cs-CZ" dirty="0"/>
                  <a:t>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cs-CZ" b="1" dirty="0" err="1"/>
                  <a:t>Turbulent</a:t>
                </a:r>
                <a:r>
                  <a:rPr lang="cs-CZ" b="1" dirty="0"/>
                  <a:t> drag </a:t>
                </a:r>
                <a:r>
                  <a:rPr lang="cs-CZ" dirty="0"/>
                  <a:t>on </a:t>
                </a:r>
                <a:r>
                  <a:rPr lang="cs-CZ" dirty="0" err="1"/>
                  <a:t>the</a:t>
                </a:r>
                <a:r>
                  <a:rPr lang="cs-CZ" dirty="0"/>
                  <a:t> </a:t>
                </a:r>
                <a:r>
                  <a:rPr lang="cs-CZ" dirty="0" err="1"/>
                  <a:t>spinner</a:t>
                </a:r>
                <a:r>
                  <a:rPr lang="cs-CZ" dirty="0"/>
                  <a:t> geometry – </a:t>
                </a:r>
                <a:r>
                  <a:rPr lang="cs-CZ" b="1" dirty="0" err="1"/>
                  <a:t>quadratic</a:t>
                </a:r>
                <a:r>
                  <a:rPr lang="cs-CZ" dirty="0"/>
                  <a:t> in </a:t>
                </a:r>
                <a:r>
                  <a:rPr lang="cs-CZ" dirty="0" err="1"/>
                  <a:t>respect</a:t>
                </a:r>
                <a:r>
                  <a:rPr lang="cs-CZ" dirty="0"/>
                  <a:t> to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cs-CZ" dirty="0"/>
                  <a:t> (</a:t>
                </a:r>
                <a:r>
                  <a:rPr lang="cs-CZ" dirty="0" err="1"/>
                  <a:t>denoted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cs-CZ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i="1" dirty="0"/>
                  <a:t> … </a:t>
                </a:r>
                <a:r>
                  <a:rPr lang="cs-CZ" i="1" dirty="0" err="1"/>
                  <a:t>denotes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total</a:t>
                </a:r>
                <a:r>
                  <a:rPr lang="cs-CZ" i="1" dirty="0"/>
                  <a:t> </a:t>
                </a:r>
                <a:r>
                  <a:rPr lang="cs-CZ" i="1" dirty="0" err="1"/>
                  <a:t>time</a:t>
                </a:r>
                <a:r>
                  <a:rPr lang="cs-CZ" i="1" dirty="0"/>
                  <a:t> </a:t>
                </a:r>
                <a:r>
                  <a:rPr lang="cs-CZ" i="1" dirty="0" err="1"/>
                  <a:t>before</a:t>
                </a:r>
                <a:r>
                  <a:rPr lang="cs-CZ" i="1" dirty="0"/>
                  <a:t> </a:t>
                </a:r>
                <a:r>
                  <a:rPr lang="cs-CZ" i="1" dirty="0" err="1"/>
                  <a:t>the</a:t>
                </a:r>
                <a:r>
                  <a:rPr lang="cs-CZ" i="1" dirty="0"/>
                  <a:t> </a:t>
                </a:r>
                <a:r>
                  <a:rPr lang="cs-CZ" i="1" dirty="0" err="1"/>
                  <a:t>spinner</a:t>
                </a:r>
                <a:r>
                  <a:rPr lang="cs-CZ" i="1" dirty="0"/>
                  <a:t> </a:t>
                </a:r>
                <a:r>
                  <a:rPr lang="cs-CZ" i="1" dirty="0" err="1"/>
                  <a:t>stops</a:t>
                </a:r>
                <a:endParaRPr lang="cs-CZ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6AA59-7958-D245-01E6-0981E0C8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6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3E16-1C3C-1F5F-E93E-937BE7E7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FD89-E800-4C37-87CA-3D711DAD0426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D40D2-573F-FE03-4889-DADE522A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GCHD – 2023/24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68C-9F19-2155-6061-37C66F5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F2D3-8D9B-4E9F-804F-8E7615F22F9D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78A18-5EFF-D6C2-1A95-857D4A3DB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err="1"/>
              <a:t>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1649715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8905702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</a:tblGrid>
                  <a:tr h="35357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Drag</a:t>
                          </a:r>
                          <a:r>
                            <a:rPr lang="en-US" baseline="0" dirty="0"/>
                            <a:t> equation with coefficients</a:t>
                          </a:r>
                          <a:r>
                            <a:rPr lang="cs-CZ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cs-C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35EE95D-B58C-3534-BEC2-5346B70D9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1649715"/>
                  </p:ext>
                </p:extLst>
              </p:nvPr>
            </p:nvGraphicFramePr>
            <p:xfrm>
              <a:off x="995911" y="3762679"/>
              <a:ext cx="10319789" cy="22666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4087">
                      <a:extLst>
                        <a:ext uri="{9D8B030D-6E8A-4147-A177-3AD203B41FA5}">
                          <a16:colId xmlns:a16="http://schemas.microsoft.com/office/drawing/2014/main" val="3407225621"/>
                        </a:ext>
                      </a:extLst>
                    </a:gridCol>
                    <a:gridCol w="8905702">
                      <a:extLst>
                        <a:ext uri="{9D8B030D-6E8A-4147-A177-3AD203B41FA5}">
                          <a16:colId xmlns:a16="http://schemas.microsoft.com/office/drawing/2014/main" val="13480601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37" t="-8333" r="-274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732509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Differential</a:t>
                          </a:r>
                          <a:endParaRPr lang="cs-CZ" dirty="0"/>
                        </a:p>
                        <a:p>
                          <a:r>
                            <a:rPr lang="cs-CZ" dirty="0" err="1"/>
                            <a:t>equation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4553581"/>
                      </a:ext>
                    </a:extLst>
                  </a:tr>
                  <a:tr h="950443">
                    <a:tc>
                      <a:txBody>
                        <a:bodyPr/>
                        <a:lstStyle/>
                        <a:p>
                          <a:r>
                            <a:rPr lang="cs-CZ" dirty="0" err="1"/>
                            <a:t>Solution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50476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F5F816F-57A8-A788-3E17-AB0A9A4E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63" y="4440673"/>
            <a:ext cx="1857634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4AC61-E731-38BC-3CEF-624F4BD1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51" y="5237782"/>
            <a:ext cx="2915057" cy="5811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FB14F-108F-3309-EE61-B27DED948FBA}"/>
                  </a:ext>
                </a:extLst>
              </p:cNvPr>
              <p:cNvSpPr txBox="1"/>
              <p:nvPr/>
            </p:nvSpPr>
            <p:spPr>
              <a:xfrm>
                <a:off x="9893516" y="539521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cs-CZ" b="0" i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cs-CZ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FB14F-108F-3309-EE61-B27DED948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516" y="5395212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734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7349</TotalTime>
  <Words>2631</Words>
  <Application>Microsoft Office PowerPoint</Application>
  <PresentationFormat>Widescreen</PresentationFormat>
  <Paragraphs>546</Paragraphs>
  <Slides>45</Slides>
  <Notes>31</Notes>
  <HiddenSlides>19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Calibri</vt:lpstr>
      <vt:lpstr>Calibri Light</vt:lpstr>
      <vt:lpstr>Cambria Math</vt:lpstr>
      <vt:lpstr>Retrospect</vt:lpstr>
      <vt:lpstr>Magnetic Gear</vt:lpstr>
      <vt:lpstr>Table of contents</vt:lpstr>
      <vt:lpstr>Task definition</vt:lpstr>
      <vt:lpstr>Observed behaviour</vt:lpstr>
      <vt:lpstr>More examples</vt:lpstr>
      <vt:lpstr>Relevant parameters</vt:lpstr>
      <vt:lpstr>Drag – Analytical solution</vt:lpstr>
      <vt:lpstr>Drag – Comparison of models</vt:lpstr>
      <vt:lpstr>Drag – Analytical solution</vt:lpstr>
      <vt:lpstr>Drag – Comparison with measurement</vt:lpstr>
      <vt:lpstr>Drag – External magnetic field</vt:lpstr>
      <vt:lpstr>Moment of inertia I</vt:lpstr>
      <vt:lpstr>Remanence</vt:lpstr>
      <vt:lpstr>Remanence - results</vt:lpstr>
      <vt:lpstr>Remanence – more data</vt:lpstr>
      <vt:lpstr>Magnetic coupling</vt:lpstr>
      <vt:lpstr>Magnetic coupling results</vt:lpstr>
      <vt:lpstr>Magnetic coupling results</vt:lpstr>
      <vt:lpstr>Simulation - Relevant phenomena</vt:lpstr>
      <vt:lpstr>Simulation - Implementation</vt:lpstr>
      <vt:lpstr>Simulation – Methods</vt:lpstr>
      <vt:lpstr>Simulation – Methods</vt:lpstr>
      <vt:lpstr>Simulated coupling</vt:lpstr>
      <vt:lpstr>Chaos categorization </vt:lpstr>
      <vt:lpstr>d-k_0 parameter space</vt:lpstr>
      <vt:lpstr>d-k_0 parameter space</vt:lpstr>
      <vt:lpstr>d-k_0 parameter space</vt:lpstr>
      <vt:lpstr>ω_driving-k_0 parameter space</vt:lpstr>
      <vt:lpstr>ω_driving-k_0 parameter space</vt:lpstr>
      <vt:lpstr>Sub-period behaviour</vt:lpstr>
      <vt:lpstr>Sub-period behaviour - Angle</vt:lpstr>
      <vt:lpstr>Sub-period behaviour - Velocity</vt:lpstr>
      <vt:lpstr>Torque transfer - Setup</vt:lpstr>
      <vt:lpstr>Air drag</vt:lpstr>
      <vt:lpstr>Braking torque</vt:lpstr>
      <vt:lpstr>Braking torque calculation</vt:lpstr>
      <vt:lpstr>Torque transfer results</vt:lpstr>
      <vt:lpstr>Power transfer</vt:lpstr>
      <vt:lpstr>Transfer efficiency</vt:lpstr>
      <vt:lpstr>Torque transfer improvements</vt:lpstr>
      <vt:lpstr>Magnetic transmissions</vt:lpstr>
      <vt:lpstr>Magnetic transmissions- principle</vt:lpstr>
      <vt:lpstr>Our design (2. version)</vt:lpstr>
      <vt:lpstr>Design detail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Ondřej Sedláček</dc:creator>
  <cp:lastModifiedBy>Ondřej Sedláček</cp:lastModifiedBy>
  <cp:revision>84</cp:revision>
  <dcterms:created xsi:type="dcterms:W3CDTF">2023-12-08T18:22:24Z</dcterms:created>
  <dcterms:modified xsi:type="dcterms:W3CDTF">2024-04-19T00:31:10Z</dcterms:modified>
</cp:coreProperties>
</file>